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1" r:id="rId3"/>
    <p:sldId id="288" r:id="rId4"/>
    <p:sldId id="266" r:id="rId5"/>
    <p:sldId id="267" r:id="rId6"/>
    <p:sldId id="383" r:id="rId7"/>
    <p:sldId id="395" r:id="rId8"/>
    <p:sldId id="382" r:id="rId9"/>
    <p:sldId id="384" r:id="rId10"/>
    <p:sldId id="396" r:id="rId11"/>
    <p:sldId id="397" r:id="rId12"/>
    <p:sldId id="268" r:id="rId13"/>
    <p:sldId id="398" r:id="rId14"/>
    <p:sldId id="385" r:id="rId15"/>
    <p:sldId id="386" r:id="rId16"/>
    <p:sldId id="387" r:id="rId17"/>
    <p:sldId id="276" r:id="rId18"/>
    <p:sldId id="302" r:id="rId19"/>
    <p:sldId id="389" r:id="rId20"/>
    <p:sldId id="278" r:id="rId21"/>
    <p:sldId id="279" r:id="rId22"/>
    <p:sldId id="280" r:id="rId23"/>
    <p:sldId id="388" r:id="rId24"/>
    <p:sldId id="281" r:id="rId25"/>
    <p:sldId id="300" r:id="rId26"/>
    <p:sldId id="301" r:id="rId27"/>
    <p:sldId id="282" r:id="rId28"/>
    <p:sldId id="283" r:id="rId29"/>
    <p:sldId id="284" r:id="rId30"/>
    <p:sldId id="377" r:id="rId31"/>
    <p:sldId id="285" r:id="rId32"/>
    <p:sldId id="272" r:id="rId33"/>
    <p:sldId id="273" r:id="rId34"/>
    <p:sldId id="297" r:id="rId35"/>
    <p:sldId id="399" r:id="rId36"/>
    <p:sldId id="400" r:id="rId37"/>
    <p:sldId id="298" r:id="rId38"/>
    <p:sldId id="299" r:id="rId39"/>
    <p:sldId id="274" r:id="rId40"/>
    <p:sldId id="303" r:id="rId41"/>
    <p:sldId id="304" r:id="rId42"/>
    <p:sldId id="305" r:id="rId43"/>
    <p:sldId id="306" r:id="rId44"/>
    <p:sldId id="307" r:id="rId45"/>
    <p:sldId id="379" r:id="rId46"/>
    <p:sldId id="265" r:id="rId47"/>
    <p:sldId id="314" r:id="rId48"/>
    <p:sldId id="287" r:id="rId49"/>
    <p:sldId id="310" r:id="rId50"/>
    <p:sldId id="311" r:id="rId51"/>
    <p:sldId id="317" r:id="rId52"/>
    <p:sldId id="318" r:id="rId53"/>
    <p:sldId id="319" r:id="rId54"/>
    <p:sldId id="320" r:id="rId55"/>
    <p:sldId id="321" r:id="rId56"/>
    <p:sldId id="407" r:id="rId57"/>
    <p:sldId id="322" r:id="rId58"/>
    <p:sldId id="323" r:id="rId59"/>
    <p:sldId id="325" r:id="rId60"/>
    <p:sldId id="366" r:id="rId61"/>
    <p:sldId id="327" r:id="rId62"/>
    <p:sldId id="328" r:id="rId63"/>
    <p:sldId id="329" r:id="rId64"/>
    <p:sldId id="367" r:id="rId65"/>
    <p:sldId id="343" r:id="rId66"/>
    <p:sldId id="344" r:id="rId67"/>
    <p:sldId id="345" r:id="rId68"/>
    <p:sldId id="346" r:id="rId69"/>
    <p:sldId id="357" r:id="rId70"/>
    <p:sldId id="390" r:id="rId71"/>
    <p:sldId id="391" r:id="rId72"/>
    <p:sldId id="392" r:id="rId73"/>
    <p:sldId id="393" r:id="rId74"/>
    <p:sldId id="401" r:id="rId75"/>
    <p:sldId id="347" r:id="rId76"/>
    <p:sldId id="348" r:id="rId77"/>
    <p:sldId id="402" r:id="rId78"/>
    <p:sldId id="403" r:id="rId79"/>
    <p:sldId id="404" r:id="rId80"/>
    <p:sldId id="405" r:id="rId81"/>
    <p:sldId id="406" r:id="rId82"/>
    <p:sldId id="360" r:id="rId83"/>
    <p:sldId id="394" r:id="rId84"/>
    <p:sldId id="374" r:id="rId8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6BE5521-9A10-4E85-86CE-711296BFDF63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038988" cy="4608512"/>
          </a:xfrm>
        </p:spPr>
        <p:txBody>
          <a:bodyPr/>
          <a:lstStyle/>
          <a:p>
            <a:pPr marL="109728" indent="0"/>
            <a: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pl-PL" altLang="pl-PL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l-PL" altLang="pl-PL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Spotkanie </a:t>
            </a:r>
            <a:r>
              <a:rPr lang="pl-PL" altLang="pl-PL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informacyjne dotyczące </a:t>
            </a:r>
            <a: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konkursu o numerze</a:t>
            </a:r>
            <a:b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RPPD.02.05.00-IP.01-20-001/16</a:t>
            </a:r>
            <a:b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 ramach </a:t>
            </a:r>
            <a:b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Regionalnego Programu Operacyjnego Województwa Podlaskiego </a:t>
            </a:r>
            <a:b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pl-PL" alt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 lata 2014-2020</a:t>
            </a:r>
            <a:endParaRPr lang="pl-PL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026" name="Obraz 1" descr="Zestaw logotypowkolor_CMYK_EFS-01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6480175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130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124744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Program profilaktyki raka szyjki macicy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pl-PL" sz="2600" dirty="0">
                <a:solidFill>
                  <a:schemeClr val="tx1"/>
                </a:solidFill>
              </a:rPr>
              <a:t>Projekty dotyczące realizacji Programu profilaktyki raka </a:t>
            </a:r>
            <a:r>
              <a:rPr lang="pl-PL" sz="2600" dirty="0" smtClean="0">
                <a:solidFill>
                  <a:schemeClr val="tx1"/>
                </a:solidFill>
              </a:rPr>
              <a:t>szyjki macicy powinny </a:t>
            </a:r>
            <a:r>
              <a:rPr lang="pl-PL" sz="2600" dirty="0">
                <a:solidFill>
                  <a:schemeClr val="tx1"/>
                </a:solidFill>
              </a:rPr>
              <a:t>być zgodne </a:t>
            </a:r>
            <a:br>
              <a:rPr lang="pl-PL" sz="2600" dirty="0">
                <a:solidFill>
                  <a:schemeClr val="tx1"/>
                </a:solidFill>
              </a:rPr>
            </a:br>
            <a:r>
              <a:rPr lang="pl-PL" sz="2600" dirty="0">
                <a:solidFill>
                  <a:schemeClr val="tx1"/>
                </a:solidFill>
              </a:rPr>
              <a:t>z założeniami  dokumentu </a:t>
            </a:r>
          </a:p>
          <a:p>
            <a:pPr marL="0" indent="0" algn="ctr">
              <a:buNone/>
            </a:pPr>
            <a:r>
              <a:rPr lang="pl-PL" sz="2600" dirty="0">
                <a:solidFill>
                  <a:schemeClr val="tx1"/>
                </a:solidFill>
              </a:rPr>
              <a:t>„Warunki realizacji przedsięwzięć w ramach </a:t>
            </a:r>
            <a:r>
              <a:rPr lang="pl-PL" sz="2600" dirty="0" smtClean="0">
                <a:solidFill>
                  <a:schemeClr val="tx1"/>
                </a:solidFill>
              </a:rPr>
              <a:t>Programu profilaktyki  raka szyjki macicy” </a:t>
            </a:r>
            <a:endParaRPr lang="pl-PL" sz="2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2600" dirty="0">
                <a:solidFill>
                  <a:schemeClr val="tx1"/>
                </a:solidFill>
              </a:rPr>
              <a:t>(załącznik nr </a:t>
            </a:r>
            <a:r>
              <a:rPr lang="pl-PL" sz="2600" dirty="0" smtClean="0">
                <a:solidFill>
                  <a:schemeClr val="tx1"/>
                </a:solidFill>
              </a:rPr>
              <a:t>9b).</a:t>
            </a:r>
            <a:endParaRPr lang="pl-PL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2960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2800" dirty="0" smtClean="0">
                <a:effectLst/>
              </a:rPr>
              <a:t>Typy projektów przewidziane do realizacji</a:t>
            </a:r>
            <a:endParaRPr lang="pl-PL" sz="2800" dirty="0"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641379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W ramach projektu </a:t>
            </a:r>
            <a:r>
              <a:rPr lang="pl-PL" b="1" dirty="0">
                <a:solidFill>
                  <a:schemeClr val="tx1"/>
                </a:solidFill>
              </a:rPr>
              <a:t>nie ma możliwości sfinansowania usługi zdrowotnej w zakresie badania mammograficznego i cytologicznego</a:t>
            </a:r>
            <a:r>
              <a:rPr lang="pl-PL" dirty="0">
                <a:solidFill>
                  <a:schemeClr val="tx1"/>
                </a:solidFill>
              </a:rPr>
              <a:t>, którego finansowanie </a:t>
            </a:r>
            <a:r>
              <a:rPr lang="pl-PL" dirty="0" smtClean="0">
                <a:solidFill>
                  <a:schemeClr val="tx1"/>
                </a:solidFill>
              </a:rPr>
              <a:t>jest zagwarantowane 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ze </a:t>
            </a:r>
            <a:r>
              <a:rPr lang="pl-PL" dirty="0">
                <a:solidFill>
                  <a:schemeClr val="tx1"/>
                </a:solidFill>
              </a:rPr>
              <a:t>środków NFZ.</a:t>
            </a:r>
          </a:p>
          <a:p>
            <a:pPr algn="ctr"/>
            <a:endParaRPr lang="pl-PL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</a:rPr>
              <a:t>Koszt takiego badania może zostać wykazany jako wkład własny </a:t>
            </a:r>
            <a:r>
              <a:rPr lang="pl-PL" dirty="0">
                <a:solidFill>
                  <a:schemeClr val="tx1"/>
                </a:solidFill>
              </a:rPr>
              <a:t>pod warunkiem, że źródłem jego finansowania są środki NFZ będące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w dyspozycji beneficjenta lub </a:t>
            </a:r>
            <a:r>
              <a:rPr lang="pl-PL" dirty="0" smtClean="0">
                <a:solidFill>
                  <a:schemeClr val="tx1"/>
                </a:solidFill>
              </a:rPr>
              <a:t>partnera.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676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476673"/>
            <a:ext cx="7628384" cy="720080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Program profilaktyki raka jelita grubego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488832" cy="5112568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tx1"/>
                </a:solidFill>
              </a:rPr>
              <a:t>Program profilaktyki raka jelita grubego: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u="sng" dirty="0">
                <a:solidFill>
                  <a:schemeClr val="tx1"/>
                </a:solidFill>
              </a:rPr>
              <a:t>u</a:t>
            </a:r>
            <a:r>
              <a:rPr lang="pl-PL" sz="2000" u="sng" dirty="0" smtClean="0">
                <a:solidFill>
                  <a:schemeClr val="tx1"/>
                </a:solidFill>
              </a:rPr>
              <a:t>sługi zdrowotne</a:t>
            </a:r>
            <a:r>
              <a:rPr lang="pl-PL" sz="2000" dirty="0" smtClean="0">
                <a:solidFill>
                  <a:schemeClr val="tx1"/>
                </a:solidFill>
              </a:rPr>
              <a:t>, w tym:</a:t>
            </a:r>
          </a:p>
          <a:p>
            <a:pPr marL="342900" indent="-342900">
              <a:buFontTx/>
              <a:buChar char="-"/>
            </a:pPr>
            <a:r>
              <a:rPr lang="pl-PL" sz="2000" dirty="0" smtClean="0">
                <a:solidFill>
                  <a:schemeClr val="tx1"/>
                </a:solidFill>
              </a:rPr>
              <a:t>badanie </a:t>
            </a:r>
            <a:r>
              <a:rPr lang="pl-PL" sz="2000" dirty="0" err="1" smtClean="0">
                <a:solidFill>
                  <a:schemeClr val="tx1"/>
                </a:solidFill>
              </a:rPr>
              <a:t>kolonoskopowe</a:t>
            </a:r>
            <a:r>
              <a:rPr lang="pl-PL" sz="2000" dirty="0" smtClean="0">
                <a:solidFill>
                  <a:schemeClr val="tx1"/>
                </a:solidFill>
              </a:rPr>
              <a:t> w max. kwocie 420 zł brutto</a:t>
            </a:r>
          </a:p>
          <a:p>
            <a:pPr marL="342900" indent="-342900">
              <a:buFontTx/>
              <a:buChar char="-"/>
            </a:pPr>
            <a:r>
              <a:rPr lang="pl-PL" sz="2000" dirty="0">
                <a:solidFill>
                  <a:schemeClr val="tx1"/>
                </a:solidFill>
              </a:rPr>
              <a:t>k</a:t>
            </a:r>
            <a:r>
              <a:rPr lang="pl-PL" sz="2000" dirty="0" smtClean="0">
                <a:solidFill>
                  <a:schemeClr val="tx1"/>
                </a:solidFill>
              </a:rPr>
              <a:t>oszt znieczulenia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u="sng" dirty="0">
                <a:solidFill>
                  <a:schemeClr val="tx1"/>
                </a:solidFill>
              </a:rPr>
              <a:t>d</a:t>
            </a:r>
            <a:r>
              <a:rPr lang="pl-PL" sz="2000" u="sng" dirty="0" smtClean="0">
                <a:solidFill>
                  <a:schemeClr val="tx1"/>
                </a:solidFill>
              </a:rPr>
              <a:t>ziałania informacyjno-edukacyjne oraz dotyczące edukacji prozdrowotnej </a:t>
            </a:r>
            <a:r>
              <a:rPr lang="pl-PL" sz="2000" dirty="0" smtClean="0">
                <a:solidFill>
                  <a:schemeClr val="tx1"/>
                </a:solidFill>
              </a:rPr>
              <a:t>o charakterze lokalnym, mające na celu zachęcenie do badań profilaktycznych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u="sng" dirty="0">
                <a:solidFill>
                  <a:schemeClr val="tx1"/>
                </a:solidFill>
              </a:rPr>
              <a:t>z</a:t>
            </a:r>
            <a:r>
              <a:rPr lang="pl-PL" sz="2000" u="sng" dirty="0" smtClean="0">
                <a:solidFill>
                  <a:schemeClr val="tx1"/>
                </a:solidFill>
              </a:rPr>
              <a:t>apewnienie dojazdu </a:t>
            </a:r>
            <a:r>
              <a:rPr lang="pl-PL" sz="2000" dirty="0" smtClean="0">
                <a:solidFill>
                  <a:schemeClr val="tx1"/>
                </a:solidFill>
              </a:rPr>
              <a:t>z miejsca zamieszkania do miejsca </a:t>
            </a:r>
            <a:r>
              <a:rPr lang="pl-PL" sz="2000" dirty="0" smtClean="0">
                <a:solidFill>
                  <a:schemeClr val="tx1"/>
                </a:solidFill>
              </a:rPr>
              <a:t>wykonywania </a:t>
            </a:r>
            <a:r>
              <a:rPr lang="pl-PL" sz="2000" dirty="0" smtClean="0">
                <a:solidFill>
                  <a:schemeClr val="tx1"/>
                </a:solidFill>
              </a:rPr>
              <a:t>badania i z powrotem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u="sng" dirty="0">
                <a:solidFill>
                  <a:schemeClr val="tx1"/>
                </a:solidFill>
              </a:rPr>
              <a:t>z</a:t>
            </a:r>
            <a:r>
              <a:rPr lang="pl-PL" sz="2000" u="sng" dirty="0" smtClean="0">
                <a:solidFill>
                  <a:schemeClr val="tx1"/>
                </a:solidFill>
              </a:rPr>
              <a:t>apewnienie opieki </a:t>
            </a:r>
            <a:r>
              <a:rPr lang="pl-PL" sz="2000" dirty="0" smtClean="0">
                <a:solidFill>
                  <a:schemeClr val="tx1"/>
                </a:solidFill>
              </a:rPr>
              <a:t>nad osobą niesamodzielną, którą opiekuje się osoba objęta wsparciem, w czasie korzystania ze wsparcia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tx1"/>
              </a:solidFill>
            </a:endParaRPr>
          </a:p>
          <a:p>
            <a:r>
              <a:rPr lang="pl-PL" sz="2000" b="1" dirty="0">
                <a:solidFill>
                  <a:schemeClr val="tx1"/>
                </a:solidFill>
              </a:rPr>
              <a:t>Działania informacyjno-edukacyjne i edukacja prozdrowotna </a:t>
            </a:r>
            <a:r>
              <a:rPr lang="pl-PL" sz="2000" b="1" u="sng" dirty="0">
                <a:solidFill>
                  <a:schemeClr val="tx1"/>
                </a:solidFill>
              </a:rPr>
              <a:t>nie mogą stanowić jedynego działania </a:t>
            </a:r>
            <a:r>
              <a:rPr lang="pl-PL" sz="2000" b="1" dirty="0">
                <a:solidFill>
                  <a:schemeClr val="tx1"/>
                </a:solidFill>
              </a:rPr>
              <a:t/>
            </a:r>
            <a:br>
              <a:rPr lang="pl-PL" sz="2000" b="1" dirty="0">
                <a:solidFill>
                  <a:schemeClr val="tx1"/>
                </a:solidFill>
              </a:rPr>
            </a:br>
            <a:r>
              <a:rPr lang="pl-PL" sz="2000" b="1" dirty="0">
                <a:solidFill>
                  <a:schemeClr val="tx1"/>
                </a:solidFill>
              </a:rPr>
              <a:t>w ramach projektu.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 smtClean="0">
              <a:solidFill>
                <a:schemeClr val="tx1"/>
              </a:solidFill>
            </a:endParaRPr>
          </a:p>
          <a:p>
            <a:endParaRPr lang="pl-PL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254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268760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Program profilaktyki raka jelita grubego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Projekty dotyczące realizacji Programu profilaktyki raka </a:t>
            </a:r>
            <a:r>
              <a:rPr lang="pl-PL" dirty="0" smtClean="0">
                <a:solidFill>
                  <a:schemeClr val="tx1"/>
                </a:solidFill>
              </a:rPr>
              <a:t>jelita grubego </a:t>
            </a:r>
            <a:r>
              <a:rPr lang="pl-PL" dirty="0">
                <a:solidFill>
                  <a:schemeClr val="tx1"/>
                </a:solidFill>
              </a:rPr>
              <a:t>powinny być zgodne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założeniami  dokumentu 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„Warunki realizacji przedsięwzięć w ramach Programu profilaktyki  raka </a:t>
            </a:r>
            <a:r>
              <a:rPr lang="pl-PL" dirty="0" smtClean="0">
                <a:solidFill>
                  <a:schemeClr val="tx1"/>
                </a:solidFill>
              </a:rPr>
              <a:t>jelita grubego” 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(załącznik nr </a:t>
            </a:r>
            <a:r>
              <a:rPr lang="pl-PL" dirty="0" smtClean="0">
                <a:solidFill>
                  <a:schemeClr val="tx1"/>
                </a:solidFill>
              </a:rPr>
              <a:t>9c).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4489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124744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Program profilaktyki raka jelita grubego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W przypadku realizacji projektów w zakresie profilaktyki raka jelita grubego </a:t>
            </a:r>
            <a:r>
              <a:rPr lang="pl-PL" sz="2600" u="sng" dirty="0" smtClean="0">
                <a:solidFill>
                  <a:schemeClr val="tx1"/>
                </a:solidFill>
              </a:rPr>
              <a:t>przez podmioty posiadające umowę z MZ na realizację badań </a:t>
            </a:r>
            <a:r>
              <a:rPr lang="pl-PL" sz="2600" u="sng" dirty="0" err="1" smtClean="0">
                <a:solidFill>
                  <a:schemeClr val="tx1"/>
                </a:solidFill>
              </a:rPr>
              <a:t>kolonoskopowych</a:t>
            </a:r>
            <a:r>
              <a:rPr lang="pl-PL" sz="2600" dirty="0" smtClean="0">
                <a:solidFill>
                  <a:schemeClr val="tx1"/>
                </a:solidFill>
              </a:rPr>
              <a:t> w ramach </a:t>
            </a:r>
            <a:r>
              <a:rPr lang="pl-PL" sz="2600" i="1" dirty="0" smtClean="0">
                <a:solidFill>
                  <a:schemeClr val="tx1"/>
                </a:solidFill>
              </a:rPr>
              <a:t>Programu badań przesiewowych dla wczesnego wykrywania raka jelita grubego </a:t>
            </a:r>
            <a:r>
              <a:rPr lang="pl-PL" sz="2600" dirty="0" smtClean="0">
                <a:solidFill>
                  <a:schemeClr val="tx1"/>
                </a:solidFill>
              </a:rPr>
              <a:t>– </a:t>
            </a:r>
            <a:r>
              <a:rPr lang="pl-PL" sz="2600" u="sng" dirty="0" smtClean="0">
                <a:solidFill>
                  <a:schemeClr val="tx1"/>
                </a:solidFill>
              </a:rPr>
              <a:t>środki EFS służą realizacji dodatkowych badań </a:t>
            </a:r>
            <a:r>
              <a:rPr lang="pl-PL" sz="2600" dirty="0" smtClean="0">
                <a:solidFill>
                  <a:schemeClr val="tx1"/>
                </a:solidFill>
              </a:rPr>
              <a:t>diagnostycznych i mają przyczynić się do </a:t>
            </a:r>
            <a:r>
              <a:rPr lang="pl-PL" sz="2600" u="sng" dirty="0" smtClean="0">
                <a:solidFill>
                  <a:schemeClr val="tx1"/>
                </a:solidFill>
              </a:rPr>
              <a:t>zwiększenia liczby badań </a:t>
            </a:r>
            <a:r>
              <a:rPr lang="pl-PL" sz="2600" dirty="0" smtClean="0">
                <a:solidFill>
                  <a:schemeClr val="tx1"/>
                </a:solidFill>
              </a:rPr>
              <a:t>przeprowadzonych przez te podmioty.</a:t>
            </a:r>
            <a:endParaRPr lang="pl-PL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829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124744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Typy projektów przewidziane do realizacji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Działania z zakresu edukacji prozdrowotnej powinny być prowadzone wyłącznie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przez osoby z wykształceniem lekarskim, pielęgniarskim lub położniczym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albo przez absolwentów kierunku zdrowie publiczne.</a:t>
            </a:r>
          </a:p>
          <a:p>
            <a:pPr marL="0" indent="0" algn="ctr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Działania te mogą być również kierowane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do lekarzy POZ.</a:t>
            </a:r>
            <a:endParaRPr lang="pl-PL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21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124744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Typy projektów przewidziane do realizacji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W ramach </a:t>
            </a:r>
            <a:r>
              <a:rPr lang="pl-PL" sz="2600" smtClean="0">
                <a:solidFill>
                  <a:schemeClr val="tx1"/>
                </a:solidFill>
              </a:rPr>
              <a:t>kosztów bezpośrednich kwalifikowalne </a:t>
            </a:r>
            <a:r>
              <a:rPr lang="pl-PL" sz="2600" dirty="0" smtClean="0">
                <a:solidFill>
                  <a:schemeClr val="tx1"/>
                </a:solidFill>
              </a:rPr>
              <a:t>są działania edukacyjne skierowane do konkretnych osób – uczestników projektu wykazywanych w bazie danych uczestników.</a:t>
            </a:r>
          </a:p>
          <a:p>
            <a:pPr marL="0" indent="0" algn="ctr">
              <a:buNone/>
            </a:pPr>
            <a:endParaRPr lang="pl-PL" sz="2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2600" dirty="0" err="1" smtClean="0">
                <a:solidFill>
                  <a:schemeClr val="tx1"/>
                </a:solidFill>
              </a:rPr>
              <a:t>Niekalifikowalne</a:t>
            </a:r>
            <a:r>
              <a:rPr lang="pl-PL" sz="2600" dirty="0" smtClean="0">
                <a:solidFill>
                  <a:schemeClr val="tx1"/>
                </a:solidFill>
              </a:rPr>
              <a:t> są kampanie informacyjne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i różne działania upowszechniające, które mają charakter otwarty i powszechny oraz nie są skierowane do konkretnych uczestników projektów</a:t>
            </a:r>
            <a:r>
              <a:rPr lang="pl-PL" sz="2800" dirty="0" smtClean="0"/>
              <a:t>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575697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548681"/>
            <a:ext cx="7556376" cy="504056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Kwota przeznaczona na konkurs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7920880" cy="504056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2700" dirty="0" smtClean="0">
                <a:solidFill>
                  <a:schemeClr val="tx1"/>
                </a:solidFill>
              </a:rPr>
              <a:t>Kwota środków przewidziana na konkurs wynosi </a:t>
            </a:r>
            <a:r>
              <a:rPr lang="pl-PL" sz="2700" b="1" dirty="0" smtClean="0">
                <a:solidFill>
                  <a:schemeClr val="tx1"/>
                </a:solidFill>
              </a:rPr>
              <a:t> 2 000 000 zł</a:t>
            </a:r>
            <a:r>
              <a:rPr lang="pl-PL" sz="2700" dirty="0" smtClean="0">
                <a:solidFill>
                  <a:schemeClr val="tx1"/>
                </a:solidFill>
              </a:rPr>
              <a:t>, w tym: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schemeClr val="tx1"/>
                </a:solidFill>
              </a:rPr>
              <a:t>projekty wspierające Program profilaktyki raka piersi – </a:t>
            </a:r>
            <a:r>
              <a:rPr lang="pl-PL" sz="2700" b="1" dirty="0" smtClean="0">
                <a:solidFill>
                  <a:schemeClr val="tx1"/>
                </a:solidFill>
              </a:rPr>
              <a:t>500 000 zł</a:t>
            </a:r>
            <a:endParaRPr lang="pl-PL" sz="2700" dirty="0" smtClean="0">
              <a:solidFill>
                <a:schemeClr val="tx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schemeClr val="tx1"/>
                </a:solidFill>
              </a:rPr>
              <a:t>projekty wspierające Program profilaktyki raka szyjki macicy – </a:t>
            </a:r>
            <a:r>
              <a:rPr lang="pl-PL" sz="2700" b="1" dirty="0" smtClean="0">
                <a:solidFill>
                  <a:schemeClr val="tx1"/>
                </a:solidFill>
              </a:rPr>
              <a:t>500 000 zł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schemeClr val="tx1"/>
                </a:solidFill>
              </a:rPr>
              <a:t>projekty wspierające Program profilaktyki raka jelita grubego – </a:t>
            </a:r>
            <a:r>
              <a:rPr lang="pl-PL" sz="2700" b="1" dirty="0" smtClean="0">
                <a:solidFill>
                  <a:schemeClr val="tx1"/>
                </a:solidFill>
              </a:rPr>
              <a:t>1 000 000 zł</a:t>
            </a:r>
          </a:p>
          <a:p>
            <a:endParaRPr lang="pl-PL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550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764705"/>
            <a:ext cx="7700392" cy="360039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Wkład własny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272808" cy="5112568"/>
          </a:xfrm>
        </p:spPr>
        <p:txBody>
          <a:bodyPr>
            <a:noAutofit/>
          </a:bodyPr>
          <a:lstStyle/>
          <a:p>
            <a:pPr>
              <a:spcAft>
                <a:spcPts val="3000"/>
              </a:spcAft>
            </a:pPr>
            <a:r>
              <a:rPr lang="pl-PL" dirty="0">
                <a:solidFill>
                  <a:schemeClr val="tx1"/>
                </a:solidFill>
              </a:rPr>
              <a:t>Maksymalny dopuszczalny </a:t>
            </a:r>
            <a:r>
              <a:rPr lang="pl-PL" u="sng" dirty="0">
                <a:solidFill>
                  <a:schemeClr val="tx1"/>
                </a:solidFill>
              </a:rPr>
              <a:t>poziom dofinansowania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całkowitego wydatków kwalifikowalnych projektu </a:t>
            </a:r>
            <a:r>
              <a:rPr lang="pl-PL" dirty="0">
                <a:solidFill>
                  <a:schemeClr val="tx1"/>
                </a:solidFill>
              </a:rPr>
              <a:t>wynosi </a:t>
            </a:r>
            <a:r>
              <a:rPr lang="pl-PL" u="sng" dirty="0">
                <a:solidFill>
                  <a:schemeClr val="tx1"/>
                </a:solidFill>
              </a:rPr>
              <a:t>95%</a:t>
            </a:r>
            <a:r>
              <a:rPr lang="pl-PL" dirty="0">
                <a:solidFill>
                  <a:schemeClr val="tx1"/>
                </a:solidFill>
              </a:rPr>
              <a:t>. Wymagany </a:t>
            </a:r>
            <a:r>
              <a:rPr lang="pl-PL" u="sng" dirty="0">
                <a:solidFill>
                  <a:schemeClr val="tx1"/>
                </a:solidFill>
              </a:rPr>
              <a:t>wkład </a:t>
            </a:r>
            <a:r>
              <a:rPr lang="pl-PL" u="sng" dirty="0" smtClean="0">
                <a:solidFill>
                  <a:schemeClr val="tx1"/>
                </a:solidFill>
              </a:rPr>
              <a:t>własny beneficjenta</a:t>
            </a:r>
            <a:r>
              <a:rPr lang="pl-PL" dirty="0" smtClean="0">
                <a:solidFill>
                  <a:schemeClr val="tx1"/>
                </a:solidFill>
              </a:rPr>
              <a:t> wynosi co najmniej </a:t>
            </a:r>
            <a:r>
              <a:rPr lang="pl-PL" u="sng" dirty="0" smtClean="0">
                <a:solidFill>
                  <a:schemeClr val="tx1"/>
                </a:solidFill>
              </a:rPr>
              <a:t>5</a:t>
            </a:r>
            <a:r>
              <a:rPr lang="pl-PL" u="sng" dirty="0">
                <a:solidFill>
                  <a:schemeClr val="tx1"/>
                </a:solidFill>
              </a:rPr>
              <a:t>%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wydatków kwalifikowalnych.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Wkład własny są to środki finansowe lub wkład niepieniężny, zabezpieczone przez beneficjenta, które zostaną przeznaczone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na pokrycie wydatków kwalifikowalnych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i nie zostaną beneficjentowi przekazane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 formie dofinansowania.</a:t>
            </a:r>
          </a:p>
        </p:txBody>
      </p:sp>
    </p:spTree>
    <p:extLst>
      <p:ext uri="{BB962C8B-B14F-4D97-AF65-F5344CB8AC3E}">
        <p14:creationId xmlns:p14="http://schemas.microsoft.com/office/powerpoint/2010/main" val="1424760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Wkład własny może być wniesiony w ramach kosztów bezpośrednich jak i pośrednich.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pl-PL" dirty="0">
                <a:solidFill>
                  <a:schemeClr val="tx1"/>
                </a:solidFill>
              </a:rPr>
              <a:t>Dopuszcza </a:t>
            </a:r>
            <a:r>
              <a:rPr lang="pl-PL" dirty="0" smtClean="0">
                <a:solidFill>
                  <a:schemeClr val="tx1"/>
                </a:solidFill>
              </a:rPr>
              <a:t>się </a:t>
            </a:r>
            <a:r>
              <a:rPr lang="pl-PL" dirty="0">
                <a:solidFill>
                  <a:schemeClr val="tx1"/>
                </a:solidFill>
              </a:rPr>
              <a:t>wniesienie wkładu własnego poprzez pomniejszenie puli kosztów pośrednich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o </a:t>
            </a:r>
            <a:r>
              <a:rPr lang="pl-PL" dirty="0">
                <a:solidFill>
                  <a:schemeClr val="tx1"/>
                </a:solidFill>
              </a:rPr>
              <a:t>wartość wymaganego wkładu własnego.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Wkład niepieniężny powinien być </a:t>
            </a:r>
            <a:r>
              <a:rPr lang="pl-PL" dirty="0" smtClean="0">
                <a:solidFill>
                  <a:schemeClr val="tx1"/>
                </a:solidFill>
              </a:rPr>
              <a:t>wnoszony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ze składników majątku wnioskodawcy lub majątku innych podmiotów, jeżeli taka możliwość wynika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</a:t>
            </a:r>
            <a:r>
              <a:rPr lang="pl-PL" dirty="0">
                <a:solidFill>
                  <a:schemeClr val="tx1"/>
                </a:solidFill>
              </a:rPr>
              <a:t>przepisów prawa lub w postaci świadczeń wykonywanych przez wolontariuszy.</a:t>
            </a:r>
          </a:p>
          <a:p>
            <a:pPr algn="ctr"/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268760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Wkład własny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08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556376" cy="936105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Informacje ogólne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488832" cy="511256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Konkurs ma charakter zamknięty i został ogłoszony </a:t>
            </a:r>
            <a:b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31 października 2016 roku.</a:t>
            </a:r>
          </a:p>
          <a:p>
            <a:endParaRPr lang="pl-PL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alt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Projekty są realizowane w </a:t>
            </a:r>
            <a:r>
              <a:rPr lang="pl-PL" alt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ramach </a:t>
            </a:r>
            <a:r>
              <a:rPr lang="pl-PL" alt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Regionalnego Programu Operacyjnego Województwa Podlaskiego na lata 2014-2020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pl-PL" altLang="pl-PL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alt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Oś II Przedsiębiorczość i aktywność zawodowa</a:t>
            </a:r>
            <a:endParaRPr lang="pl-PL" altLang="pl-PL" sz="2800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pl-PL" altLang="pl-PL" sz="2800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altLang="pl-PL" sz="2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Działanie 2.5 Aktywne i zdrowe starzenie się</a:t>
            </a:r>
            <a:endParaRPr lang="pl-PL" sz="2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51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00392" cy="1080120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Podmioty uprawnione do ubiegania się</a:t>
            </a:r>
            <a:b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 dofinansowanie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488832" cy="4608512"/>
          </a:xfrm>
        </p:spPr>
        <p:txBody>
          <a:bodyPr>
            <a:noAutofit/>
          </a:bodyPr>
          <a:lstStyle/>
          <a:p>
            <a:r>
              <a:rPr lang="pl-PL" sz="2000" dirty="0" smtClean="0">
                <a:solidFill>
                  <a:schemeClr val="tx1"/>
                </a:solidFill>
              </a:rPr>
              <a:t>Zgodnie z zapisami </a:t>
            </a:r>
            <a:r>
              <a:rPr lang="pl-PL" sz="2000" i="1" dirty="0" smtClean="0">
                <a:solidFill>
                  <a:schemeClr val="tx1"/>
                </a:solidFill>
              </a:rPr>
              <a:t>Szczegółowego Opisu Osi Priorytetowych Regionalnego Programu Operacyjnego Województwa Podlaskiego</a:t>
            </a:r>
            <a:r>
              <a:rPr lang="pl-PL" sz="2000" dirty="0" smtClean="0">
                <a:solidFill>
                  <a:schemeClr val="tx1"/>
                </a:solidFill>
              </a:rPr>
              <a:t>, o dofinansowanie projektu w ramach konkursu mogą ubiegać się</a:t>
            </a:r>
          </a:p>
          <a:p>
            <a:r>
              <a:rPr lang="pl-PL" sz="2000" b="1" dirty="0">
                <a:solidFill>
                  <a:schemeClr val="tx1"/>
                </a:solidFill>
              </a:rPr>
              <a:t>w</a:t>
            </a:r>
            <a:r>
              <a:rPr lang="pl-PL" sz="2000" b="1" dirty="0" smtClean="0">
                <a:solidFill>
                  <a:schemeClr val="tx1"/>
                </a:solidFill>
              </a:rPr>
              <a:t>szystkie podmioty </a:t>
            </a:r>
            <a:r>
              <a:rPr lang="pl-PL" sz="2000" dirty="0" smtClean="0">
                <a:solidFill>
                  <a:schemeClr val="tx1"/>
                </a:solidFill>
              </a:rPr>
              <a:t>z wyłączeniem osób fizycznych (nie dotyczy osób prowadzących działalność gospodarczą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lub oświatową na podstawie przepisów odrębnych)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b="1" dirty="0" smtClean="0">
                <a:solidFill>
                  <a:schemeClr val="tx1"/>
                </a:solidFill>
              </a:rPr>
              <a:t>w szczególności</a:t>
            </a:r>
            <a:r>
              <a:rPr lang="pl-PL" sz="2000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p</a:t>
            </a:r>
            <a:r>
              <a:rPr lang="pl-PL" sz="2000" dirty="0" smtClean="0">
                <a:solidFill>
                  <a:schemeClr val="tx1"/>
                </a:solidFill>
              </a:rPr>
              <a:t>odmioty lecznicze,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j</a:t>
            </a:r>
            <a:r>
              <a:rPr lang="pl-PL" sz="2000" dirty="0" smtClean="0">
                <a:solidFill>
                  <a:schemeClr val="tx1"/>
                </a:solidFill>
              </a:rPr>
              <a:t>ednostki samorządu terytorialnego i ich jednostki organizacyjne oraz ich związki i stowarzyszenia,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o</a:t>
            </a:r>
            <a:r>
              <a:rPr lang="pl-PL" sz="2000" dirty="0" smtClean="0">
                <a:solidFill>
                  <a:schemeClr val="tx1"/>
                </a:solidFill>
              </a:rPr>
              <a:t>rganizacje pozarządowe,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p</a:t>
            </a:r>
            <a:r>
              <a:rPr lang="pl-PL" sz="2000" dirty="0" smtClean="0">
                <a:solidFill>
                  <a:schemeClr val="tx1"/>
                </a:solidFill>
              </a:rPr>
              <a:t>odmioty ekonomii społecznej,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</a:rPr>
              <a:t>przedsiębiorcy.</a:t>
            </a:r>
          </a:p>
        </p:txBody>
      </p:sp>
    </p:spTree>
    <p:extLst>
      <p:ext uri="{BB962C8B-B14F-4D97-AF65-F5344CB8AC3E}">
        <p14:creationId xmlns:p14="http://schemas.microsoft.com/office/powerpoint/2010/main" val="576150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00392" cy="1152128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Podmioty uprawnione do ubiegania się</a:t>
            </a:r>
            <a:b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 dofinansowanie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488832" cy="4608512"/>
          </a:xfrm>
        </p:spPr>
        <p:txBody>
          <a:bodyPr>
            <a:noAutofit/>
          </a:bodyPr>
          <a:lstStyle/>
          <a:p>
            <a:r>
              <a:rPr lang="pl-PL" sz="2200" dirty="0" smtClean="0">
                <a:solidFill>
                  <a:schemeClr val="tx1"/>
                </a:solidFill>
              </a:rPr>
              <a:t>O dofinansowanie nie mogą ubiegać się podmioty, które podlegają wykluczeniu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z ubiegania się o dofinansowanie</a:t>
            </a:r>
            <a:r>
              <a:rPr lang="pl-PL" sz="2200" dirty="0">
                <a:solidFill>
                  <a:schemeClr val="tx1"/>
                </a:solidFill>
              </a:rPr>
              <a:t> </a:t>
            </a:r>
            <a:r>
              <a:rPr lang="pl-PL" sz="2200" dirty="0" smtClean="0">
                <a:solidFill>
                  <a:schemeClr val="tx1"/>
                </a:solidFill>
              </a:rPr>
              <a:t>na podstawie: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chemeClr val="tx1"/>
                </a:solidFill>
              </a:rPr>
              <a:t>art. 207 ust. 4 ustawy z dnia 27 sierpnia 2009 r.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o finansach publicznych, w sytuacji gdy beneficjent:</a:t>
            </a:r>
          </a:p>
          <a:p>
            <a:pPr marL="342900" indent="-342900"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</a:rPr>
              <a:t>otrzymał płatność na podstawie przedstawionych jako autentyczne dokumentów podrobionych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lub przerobionych lub dokumentów potwierdzających nieprawdę </a:t>
            </a:r>
          </a:p>
          <a:p>
            <a:r>
              <a:rPr lang="pl-PL" sz="2200" dirty="0" smtClean="0">
                <a:solidFill>
                  <a:schemeClr val="tx1"/>
                </a:solidFill>
              </a:rPr>
              <a:t>albo</a:t>
            </a:r>
          </a:p>
        </p:txBody>
      </p:sp>
    </p:spTree>
    <p:extLst>
      <p:ext uri="{BB962C8B-B14F-4D97-AF65-F5344CB8AC3E}">
        <p14:creationId xmlns:p14="http://schemas.microsoft.com/office/powerpoint/2010/main" val="1736824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764705"/>
            <a:ext cx="7484368" cy="432048"/>
          </a:xfrm>
        </p:spPr>
        <p:txBody>
          <a:bodyPr/>
          <a:lstStyle/>
          <a:p>
            <a:r>
              <a:rPr lang="pl-PL" sz="2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Podmioty uprawnione do ubiegania się</a:t>
            </a:r>
            <a:br>
              <a:rPr lang="pl-PL" sz="2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2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 dofinansowanie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632848" cy="532859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nie zwrócił środków w terminie, o którym </a:t>
            </a:r>
            <a:r>
              <a:rPr lang="pl-PL" sz="2000" dirty="0" smtClean="0">
                <a:solidFill>
                  <a:schemeClr val="tx1"/>
                </a:solidFill>
              </a:rPr>
              <a:t>mowa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w </a:t>
            </a:r>
            <a:r>
              <a:rPr lang="pl-PL" sz="2000" dirty="0">
                <a:solidFill>
                  <a:schemeClr val="tx1"/>
                </a:solidFill>
              </a:rPr>
              <a:t>art. 207 ust. 1 ustawy o finansach </a:t>
            </a:r>
            <a:r>
              <a:rPr lang="pl-PL" sz="2000" dirty="0" smtClean="0">
                <a:solidFill>
                  <a:schemeClr val="tx1"/>
                </a:solidFill>
              </a:rPr>
              <a:t>publicznych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1600" dirty="0" smtClean="0">
                <a:solidFill>
                  <a:schemeClr val="tx1"/>
                </a:solidFill>
              </a:rPr>
              <a:t>(14 dni od dnia doręczenia ostatecznej decyzji),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 albo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o</a:t>
            </a:r>
            <a:r>
              <a:rPr lang="pl-PL" sz="2000" dirty="0" smtClean="0">
                <a:solidFill>
                  <a:schemeClr val="tx1"/>
                </a:solidFill>
              </a:rPr>
              <a:t>koliczności, o których mowa w art. 207 ust. 1 </a:t>
            </a:r>
            <a:r>
              <a:rPr lang="pl-PL" sz="2000" dirty="0">
                <a:solidFill>
                  <a:schemeClr val="tx1"/>
                </a:solidFill>
              </a:rPr>
              <a:t>ustawy 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o </a:t>
            </a:r>
            <a:r>
              <a:rPr lang="pl-PL" sz="2000" dirty="0">
                <a:solidFill>
                  <a:schemeClr val="tx1"/>
                </a:solidFill>
              </a:rPr>
              <a:t>finansach publicznych</a:t>
            </a:r>
            <a:r>
              <a:rPr lang="pl-PL" sz="1600" dirty="0">
                <a:solidFill>
                  <a:schemeClr val="tx1"/>
                </a:solidFill>
              </a:rPr>
              <a:t>(wykorzystanie </a:t>
            </a:r>
            <a:r>
              <a:rPr lang="pl-PL" sz="1600" dirty="0" smtClean="0">
                <a:solidFill>
                  <a:schemeClr val="tx1"/>
                </a:solidFill>
              </a:rPr>
              <a:t>środków europejskich niezgodnie z przeznaczeniem, z naruszeniem procedur lub pobranie ich nienależnie lub w nadmiernej wysokości) </a:t>
            </a:r>
            <a:r>
              <a:rPr lang="pl-PL" sz="2000" dirty="0" smtClean="0">
                <a:solidFill>
                  <a:schemeClr val="tx1"/>
                </a:solidFill>
              </a:rPr>
              <a:t>wystąpiły wskutek popełnienia przestępstwa przez beneficjenta, partnera, podmiot upoważniony do dokonywania wydatków,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a w przypadku gdy podmioty te nie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są osobami fizycznymi – osobę uprawnioną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do wykonywania w ramach projektu czynności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w imieniu beneficjenta, przy czym fakt popełnienia przestępstwa przez wyżej wymienione podmioty został potwierdzony prawomocnym wyrokiem sądowym.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80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Podmioty uprawnione do ubiegania się</a:t>
            </a:r>
            <a:br>
              <a:rPr lang="pl-PL" sz="28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28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 dofinansowanie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2060848"/>
            <a:ext cx="8003232" cy="4065315"/>
          </a:xfrm>
        </p:spPr>
        <p:txBody>
          <a:bodyPr/>
          <a:lstStyle/>
          <a:p>
            <a:pPr algn="ctr">
              <a:spcAft>
                <a:spcPts val="1800"/>
              </a:spcAft>
            </a:pPr>
            <a:r>
              <a:rPr lang="pl-PL" dirty="0" smtClean="0">
                <a:solidFill>
                  <a:schemeClr val="tx1"/>
                </a:solidFill>
              </a:rPr>
              <a:t>art. 12 ust. 1 pkt 1 ustawy z dnia 15 czerwca 2012 r.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 o skutkach powierzenia wykonywania pracy cudzoziemcom przebywającym wbrew przepisom na terytorium RP</a:t>
            </a:r>
          </a:p>
          <a:p>
            <a:pPr algn="ctr">
              <a:spcAft>
                <a:spcPts val="1200"/>
              </a:spcAft>
            </a:pPr>
            <a:r>
              <a:rPr lang="pl-PL" dirty="0" smtClean="0">
                <a:solidFill>
                  <a:schemeClr val="tx1"/>
                </a:solidFill>
              </a:rPr>
              <a:t>art. 9 ust. 1 pkt 2a ustawy z dnia 28 października 2002 r. o odpowiedzialności podmiotów zbiorowych za czyny zabronione pod groźbą kary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144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628384" cy="720080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Podmioty uprawnione do ubiegania się</a:t>
            </a:r>
            <a:b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 dofinansowanie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488832" cy="43204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100" dirty="0" smtClean="0">
                <a:solidFill>
                  <a:schemeClr val="tx1"/>
                </a:solidFill>
              </a:rPr>
              <a:t>Zgodnie z Oświadczeniem zawartym</a:t>
            </a:r>
            <a:br>
              <a:rPr lang="pl-PL" sz="2100" dirty="0" smtClean="0">
                <a:solidFill>
                  <a:schemeClr val="tx1"/>
                </a:solidFill>
              </a:rPr>
            </a:br>
            <a:r>
              <a:rPr lang="pl-PL" sz="2100" dirty="0" smtClean="0">
                <a:solidFill>
                  <a:schemeClr val="tx1"/>
                </a:solidFill>
              </a:rPr>
              <a:t>we wniosku, o dofinansowanie </a:t>
            </a:r>
            <a:r>
              <a:rPr lang="pl-PL" sz="2100" u="sng" dirty="0" smtClean="0">
                <a:solidFill>
                  <a:schemeClr val="tx1"/>
                </a:solidFill>
              </a:rPr>
              <a:t>nie mogą ubiegać się </a:t>
            </a:r>
            <a:r>
              <a:rPr lang="pl-PL" sz="2100" dirty="0" smtClean="0">
                <a:solidFill>
                  <a:schemeClr val="tx1"/>
                </a:solidFill>
              </a:rPr>
              <a:t>również instytucje, które </a:t>
            </a:r>
            <a:r>
              <a:rPr lang="pl-PL" sz="2100" u="sng" dirty="0" smtClean="0">
                <a:solidFill>
                  <a:schemeClr val="tx1"/>
                </a:solidFill>
              </a:rPr>
              <a:t>zalegają z uiszczeniem podatków</a:t>
            </a:r>
            <a:r>
              <a:rPr lang="pl-PL" sz="2100" dirty="0" smtClean="0">
                <a:solidFill>
                  <a:schemeClr val="tx1"/>
                </a:solidFill>
              </a:rPr>
              <a:t>, jak również z </a:t>
            </a:r>
            <a:r>
              <a:rPr lang="pl-PL" sz="2100" u="sng" dirty="0" smtClean="0">
                <a:solidFill>
                  <a:schemeClr val="tx1"/>
                </a:solidFill>
              </a:rPr>
              <a:t>opłacaniem składek na ubezpieczenie społeczne i zdrowotne, Fundusz Pracy, Państwowy Fundusz Rehabilitacji Osób Niepełnosprawnych lub innych należności wymaganych odrębnymi przepisami</a:t>
            </a:r>
            <a:r>
              <a:rPr lang="pl-PL" sz="21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1938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7484368" cy="360040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Podmioty 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występujące wspólnie (partnerstwo)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196752"/>
            <a:ext cx="7488832" cy="4824536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pl-PL" sz="2200" dirty="0" smtClean="0">
                <a:solidFill>
                  <a:schemeClr val="tx1"/>
                </a:solidFill>
              </a:rPr>
              <a:t>Projekt może być realizowany w partnerstwie z innymi podmiotami.</a:t>
            </a:r>
          </a:p>
          <a:p>
            <a:pPr>
              <a:spcAft>
                <a:spcPts val="2400"/>
              </a:spcAft>
            </a:pPr>
            <a:r>
              <a:rPr lang="pl-PL" sz="2200" dirty="0" smtClean="0">
                <a:solidFill>
                  <a:schemeClr val="tx1"/>
                </a:solidFill>
              </a:rPr>
              <a:t>Ponadto, w ramach niniejszego konkursu, realizacja projektu </a:t>
            </a:r>
            <a:r>
              <a:rPr lang="pl-PL" sz="2200" u="sng" dirty="0" smtClean="0">
                <a:solidFill>
                  <a:schemeClr val="tx1"/>
                </a:solidFill>
              </a:rPr>
              <a:t>musi odbywać się w partnerstwie </a:t>
            </a:r>
            <a:br>
              <a:rPr lang="pl-PL" sz="2200" u="sng" dirty="0" smtClean="0">
                <a:solidFill>
                  <a:schemeClr val="tx1"/>
                </a:solidFill>
              </a:rPr>
            </a:br>
            <a:r>
              <a:rPr lang="pl-PL" sz="2200" u="sng" dirty="0" smtClean="0">
                <a:solidFill>
                  <a:schemeClr val="tx1"/>
                </a:solidFill>
              </a:rPr>
              <a:t>z co najmniej jedną placówką POZ.</a:t>
            </a:r>
          </a:p>
          <a:p>
            <a:pPr>
              <a:spcAft>
                <a:spcPts val="2400"/>
              </a:spcAft>
            </a:pPr>
            <a:r>
              <a:rPr lang="pl-PL" sz="2200" dirty="0" smtClean="0">
                <a:solidFill>
                  <a:schemeClr val="tx1"/>
                </a:solidFill>
              </a:rPr>
              <a:t>Utworzenie lub zainicjowanie partnerstwa musi nastąpić przed złożeniem wniosku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o dofinansowanie. Wszyscy partnerzy muszą być wskazani we wniosku.</a:t>
            </a:r>
            <a:endParaRPr lang="pl-PL" sz="2200" dirty="0">
              <a:solidFill>
                <a:schemeClr val="tx1"/>
              </a:solidFill>
            </a:endParaRPr>
          </a:p>
          <a:p>
            <a:r>
              <a:rPr lang="pl-PL" sz="2200" dirty="0" smtClean="0">
                <a:solidFill>
                  <a:schemeClr val="tx1"/>
                </a:solidFill>
              </a:rPr>
              <a:t>Wnioskodawca jest zobowiązany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do dostarczenia umowy o partnerstwie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lub porozumienia przed podpisaniem umowy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o dofinansowanie projektu.</a:t>
            </a:r>
          </a:p>
        </p:txBody>
      </p:sp>
    </p:spTree>
    <p:extLst>
      <p:ext uri="{BB962C8B-B14F-4D97-AF65-F5344CB8AC3E}">
        <p14:creationId xmlns:p14="http://schemas.microsoft.com/office/powerpoint/2010/main" val="4152457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628384" cy="576064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Podmioty 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występujące wspólnie (partnerstwo)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488832" cy="4608512"/>
          </a:xfrm>
        </p:spPr>
        <p:txBody>
          <a:bodyPr>
            <a:noAutofit/>
          </a:bodyPr>
          <a:lstStyle/>
          <a:p>
            <a:r>
              <a:rPr lang="pl-PL" sz="2500" dirty="0" smtClean="0">
                <a:solidFill>
                  <a:schemeClr val="tx1"/>
                </a:solidFill>
              </a:rPr>
              <a:t>Stroną porozumienia lub umowy o partnerstwie nie może być podmiot wykluczony z możliwości otrzymania dofinansowania.</a:t>
            </a:r>
          </a:p>
          <a:p>
            <a:endParaRPr lang="pl-PL" sz="2500" dirty="0">
              <a:solidFill>
                <a:schemeClr val="tx1"/>
              </a:solidFill>
            </a:endParaRPr>
          </a:p>
          <a:p>
            <a:r>
              <a:rPr lang="pl-PL" sz="2500" dirty="0" smtClean="0">
                <a:solidFill>
                  <a:schemeClr val="tx1"/>
                </a:solidFill>
              </a:rPr>
              <a:t>Nie jest dopuszczalne zawarcie partnerstwa przez podmiot z własną jednostką organizacyjną.</a:t>
            </a:r>
          </a:p>
          <a:p>
            <a:endParaRPr lang="pl-PL" sz="2500" dirty="0">
              <a:solidFill>
                <a:schemeClr val="tx1"/>
              </a:solidFill>
            </a:endParaRPr>
          </a:p>
          <a:p>
            <a:r>
              <a:rPr lang="pl-PL" sz="2500" dirty="0" smtClean="0">
                <a:solidFill>
                  <a:schemeClr val="tx1"/>
                </a:solidFill>
              </a:rPr>
              <a:t>Nie jest dopuszczalne wzajemne zlecanie przez wnioskodawcę zakupu towarów lub usług partnerowi i odwrotnie.</a:t>
            </a:r>
          </a:p>
        </p:txBody>
      </p:sp>
    </p:spTree>
    <p:extLst>
      <p:ext uri="{BB962C8B-B14F-4D97-AF65-F5344CB8AC3E}">
        <p14:creationId xmlns:p14="http://schemas.microsoft.com/office/powerpoint/2010/main" val="172101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3608" y="908721"/>
            <a:ext cx="7412360" cy="144015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Uczestnicy projektu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560840" cy="48245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2100" b="1" dirty="0" smtClean="0">
                <a:solidFill>
                  <a:schemeClr val="tx1"/>
                </a:solidFill>
              </a:rPr>
              <a:t>Projekt musi być skierowany do</a:t>
            </a:r>
            <a:r>
              <a:rPr lang="pl-PL" sz="21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chemeClr val="tx1"/>
                </a:solidFill>
              </a:rPr>
              <a:t>m</a:t>
            </a:r>
            <a:r>
              <a:rPr lang="pl-PL" sz="2100" dirty="0" smtClean="0">
                <a:solidFill>
                  <a:schemeClr val="tx1"/>
                </a:solidFill>
              </a:rPr>
              <a:t>ieszkańców woj. podlaskiego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chemeClr val="tx1"/>
                </a:solidFill>
              </a:rPr>
              <a:t>w</a:t>
            </a:r>
            <a:r>
              <a:rPr lang="pl-PL" sz="2100" dirty="0" smtClean="0">
                <a:solidFill>
                  <a:schemeClr val="tx1"/>
                </a:solidFill>
              </a:rPr>
              <a:t> wieku aktywności zawodowej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chemeClr val="tx1"/>
                </a:solidFill>
              </a:rPr>
              <a:t>w</a:t>
            </a:r>
            <a:r>
              <a:rPr lang="pl-PL" sz="2100" dirty="0" smtClean="0">
                <a:solidFill>
                  <a:schemeClr val="tx1"/>
                </a:solidFill>
              </a:rPr>
              <a:t> szczególności </a:t>
            </a:r>
            <a:r>
              <a:rPr lang="pl-PL" sz="2100" dirty="0" smtClean="0">
                <a:solidFill>
                  <a:schemeClr val="tx1"/>
                </a:solidFill>
              </a:rPr>
              <a:t>do osób </a:t>
            </a:r>
            <a:r>
              <a:rPr lang="pl-PL" sz="2100" dirty="0" smtClean="0">
                <a:solidFill>
                  <a:schemeClr val="tx1"/>
                </a:solidFill>
              </a:rPr>
              <a:t>najbardziej narażonych na działania czynników ryzyka</a:t>
            </a:r>
          </a:p>
          <a:p>
            <a:pPr>
              <a:spcBef>
                <a:spcPts val="0"/>
              </a:spcBef>
            </a:pPr>
            <a:r>
              <a:rPr lang="pl-PL" sz="2100" b="1" dirty="0" smtClean="0">
                <a:solidFill>
                  <a:schemeClr val="tx1"/>
                </a:solidFill>
              </a:rPr>
              <a:t>Osoba w wieku aktywności zawodowej: </a:t>
            </a:r>
          </a:p>
          <a:p>
            <a:pPr marL="457200" indent="-457200">
              <a:spcBef>
                <a:spcPts val="0"/>
              </a:spcBef>
              <a:buFontTx/>
              <a:buChar char="-"/>
            </a:pPr>
            <a:r>
              <a:rPr lang="pl-PL" sz="2100" dirty="0" smtClean="0">
                <a:solidFill>
                  <a:schemeClr val="tx1"/>
                </a:solidFill>
              </a:rPr>
              <a:t>osoba w wieku 15 lat i więcej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Tx/>
              <a:buChar char="-"/>
            </a:pPr>
            <a:r>
              <a:rPr lang="pl-PL" sz="2100" dirty="0">
                <a:solidFill>
                  <a:schemeClr val="tx1"/>
                </a:solidFill>
              </a:rPr>
              <a:t>a</a:t>
            </a:r>
            <a:r>
              <a:rPr lang="pl-PL" sz="2100" dirty="0" smtClean="0">
                <a:solidFill>
                  <a:schemeClr val="tx1"/>
                </a:solidFill>
              </a:rPr>
              <a:t>ktywna zawodowo, czyli pracująca, pozostająca bez zatrudnienia lub poszukująca pracy </a:t>
            </a:r>
            <a:br>
              <a:rPr lang="pl-PL" sz="2100" dirty="0" smtClean="0">
                <a:solidFill>
                  <a:schemeClr val="tx1"/>
                </a:solidFill>
              </a:rPr>
            </a:br>
            <a:r>
              <a:rPr lang="pl-PL" sz="2100" dirty="0" smtClean="0">
                <a:solidFill>
                  <a:schemeClr val="tx1"/>
                </a:solidFill>
              </a:rPr>
              <a:t>i zainteresowana jej podjęciem.</a:t>
            </a:r>
          </a:p>
          <a:p>
            <a:pPr>
              <a:spcAft>
                <a:spcPts val="600"/>
              </a:spcAft>
            </a:pPr>
            <a:r>
              <a:rPr lang="pl-PL" sz="2100" dirty="0" smtClean="0">
                <a:solidFill>
                  <a:schemeClr val="tx1"/>
                </a:solidFill>
              </a:rPr>
              <a:t>Górna granica wieku powinna być ustalana indywidulanie dla każdej osoby, w oparciu o jej aktywność ekonomiczną. Jest to niezależne od faktu bycia w wieku produkcyjnym, czy poprodukcyjnym.  </a:t>
            </a:r>
            <a:endParaRPr lang="pl-PL" sz="21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pl-PL" sz="2000" dirty="0" smtClean="0">
              <a:solidFill>
                <a:schemeClr val="tx1"/>
              </a:solidFill>
            </a:endParaRPr>
          </a:p>
          <a:p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817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764703"/>
            <a:ext cx="7484368" cy="216025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Uczestnicy projektu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560840" cy="5544616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pl-PL" sz="1900" dirty="0" smtClean="0">
                <a:solidFill>
                  <a:schemeClr val="tx1"/>
                </a:solidFill>
              </a:rPr>
              <a:t>Należy również uwzględnić ograniczenia wynikające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z warunków określonych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w realizowanych programach profilaktycznych (określone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w </a:t>
            </a:r>
            <a:r>
              <a:rPr lang="pl-PL" sz="1900" dirty="0">
                <a:solidFill>
                  <a:schemeClr val="tx1"/>
                </a:solidFill>
              </a:rPr>
              <a:t>z</a:t>
            </a:r>
            <a:r>
              <a:rPr lang="pl-PL" sz="1900" dirty="0" smtClean="0">
                <a:solidFill>
                  <a:schemeClr val="tx1"/>
                </a:solidFill>
              </a:rPr>
              <a:t>ałączniku nr 9a, 9b i 9c):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1900" dirty="0" smtClean="0">
                <a:solidFill>
                  <a:schemeClr val="tx1"/>
                </a:solidFill>
              </a:rPr>
              <a:t>program profilaktyki raka piersi – skierowany jest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do kobiet w wieku od 50 do 69 lat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1900" dirty="0" smtClean="0">
                <a:solidFill>
                  <a:schemeClr val="tx1"/>
                </a:solidFill>
              </a:rPr>
              <a:t>program profilaktyki raka szyjki macicy jest skierowany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do kobiet w wieku od 25 do 59 lat</a:t>
            </a:r>
          </a:p>
          <a:p>
            <a:pPr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chemeClr val="tx1"/>
                </a:solidFill>
              </a:rPr>
              <a:t>p</a:t>
            </a:r>
            <a:r>
              <a:rPr lang="pl-PL" sz="1900" dirty="0" smtClean="0">
                <a:solidFill>
                  <a:schemeClr val="tx1"/>
                </a:solidFill>
              </a:rPr>
              <a:t>rogram profilaktyki raka jelita grubego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jest skierowany:</a:t>
            </a:r>
          </a:p>
          <a:p>
            <a:pPr marL="342900" indent="-342900">
              <a:buFontTx/>
              <a:buChar char="-"/>
            </a:pPr>
            <a:r>
              <a:rPr lang="pl-PL" sz="1900" dirty="0" smtClean="0">
                <a:solidFill>
                  <a:schemeClr val="tx1"/>
                </a:solidFill>
              </a:rPr>
              <a:t>w systemie zapraszanym - do osób w wieku 55 – 64 lata (zarówno osoby bez objawów klinicznych,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jak i z objawami choroby)</a:t>
            </a:r>
          </a:p>
          <a:p>
            <a:r>
              <a:rPr lang="pl-PL" sz="1900" dirty="0" smtClean="0">
                <a:solidFill>
                  <a:schemeClr val="tx1"/>
                </a:solidFill>
              </a:rPr>
              <a:t>- w systemie oportunistycznym – do osób w wieku 25 – 65 lat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z potwierdzonym obciążeniem genetycznym pochodzące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z rodziny HNPCC lub FAP</a:t>
            </a:r>
          </a:p>
          <a:p>
            <a:r>
              <a:rPr lang="pl-PL" sz="2000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72241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476673"/>
            <a:ext cx="7556376" cy="648072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Okres realizacji projektu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488832" cy="460851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</a:rPr>
              <a:t>Okres realizacji projektu </a:t>
            </a:r>
            <a:r>
              <a:rPr lang="pl-PL" sz="2000" b="1" dirty="0" smtClean="0">
                <a:solidFill>
                  <a:schemeClr val="tx1"/>
                </a:solidFill>
              </a:rPr>
              <a:t>nie może być dłuższy </a:t>
            </a:r>
            <a:br>
              <a:rPr lang="pl-PL" sz="2000" b="1" dirty="0" smtClean="0">
                <a:solidFill>
                  <a:schemeClr val="tx1"/>
                </a:solidFill>
              </a:rPr>
            </a:br>
            <a:r>
              <a:rPr lang="pl-PL" sz="2000" b="1" dirty="0" smtClean="0">
                <a:solidFill>
                  <a:schemeClr val="tx1"/>
                </a:solidFill>
              </a:rPr>
              <a:t>niż 18 miesięcy.</a:t>
            </a:r>
          </a:p>
          <a:p>
            <a:pPr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</a:rPr>
              <a:t>Okres kwalifikowalności wydatków </a:t>
            </a:r>
            <a:r>
              <a:rPr lang="pl-PL" sz="2000" u="sng" dirty="0" smtClean="0">
                <a:solidFill>
                  <a:schemeClr val="tx1"/>
                </a:solidFill>
              </a:rPr>
              <a:t>może przypadać na okres przed podpisaniem umowy o dofinansowanie, jednakże nie może dotyczyć okresu przed dniem złożenia wniosku. </a:t>
            </a:r>
          </a:p>
          <a:p>
            <a:pPr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</a:rPr>
              <a:t>Wydatki poniesione przed podpisaniem umowy mogą </a:t>
            </a:r>
            <a:r>
              <a:rPr lang="pl-PL" sz="2000" dirty="0" smtClean="0">
                <a:solidFill>
                  <a:schemeClr val="tx1"/>
                </a:solidFill>
              </a:rPr>
              <a:t>być</a:t>
            </a:r>
            <a:r>
              <a:rPr lang="pl-PL" sz="2000" dirty="0" smtClean="0">
                <a:solidFill>
                  <a:schemeClr val="tx1"/>
                </a:solidFill>
              </a:rPr>
              <a:t> </a:t>
            </a:r>
            <a:r>
              <a:rPr lang="pl-PL" sz="2000" dirty="0" smtClean="0">
                <a:solidFill>
                  <a:schemeClr val="tx1"/>
                </a:solidFill>
              </a:rPr>
              <a:t>uznane za kwalifikowalne wyłącznie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w przypadku spełnienia warunków kwalifikowalności określonych w „</a:t>
            </a:r>
            <a:r>
              <a:rPr lang="pl-PL" sz="2000" i="1" dirty="0" smtClean="0">
                <a:solidFill>
                  <a:schemeClr val="tx1"/>
                </a:solidFill>
              </a:rPr>
              <a:t>Wytycznych w zakresie kwalifikowalności wydatków w ramach Europejskiego Funduszu Rozwoju Regionalnego, Europejskiego Funduszu Społecznego oraz Funduszu Spójności na lata 2014-2020”</a:t>
            </a:r>
            <a:br>
              <a:rPr lang="pl-PL" sz="2000" i="1" dirty="0" smtClean="0">
                <a:solidFill>
                  <a:schemeClr val="tx1"/>
                </a:solidFill>
              </a:rPr>
            </a:br>
            <a:r>
              <a:rPr lang="pl-PL" sz="2000" i="1" dirty="0" smtClean="0">
                <a:solidFill>
                  <a:schemeClr val="tx1"/>
                </a:solidFill>
              </a:rPr>
              <a:t> </a:t>
            </a:r>
            <a:r>
              <a:rPr lang="pl-PL" sz="2000" dirty="0" smtClean="0">
                <a:solidFill>
                  <a:schemeClr val="tx1"/>
                </a:solidFill>
              </a:rPr>
              <a:t>i umowie o dofinansowanie</a:t>
            </a:r>
            <a:r>
              <a:rPr lang="pl-PL" sz="2000" i="1" dirty="0" smtClean="0">
                <a:solidFill>
                  <a:schemeClr val="tx1"/>
                </a:solidFill>
              </a:rPr>
              <a:t>.</a:t>
            </a:r>
            <a:endParaRPr lang="pl-PL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48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00392" cy="864096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Typy projektów przewidziane do realizacji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416824" cy="4176464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chemeClr val="tx1"/>
                </a:solidFill>
              </a:rPr>
              <a:t>Przedmiotem konkursu są projekty mające na celu przedłużenie wieku aktywności zawodowej mieszkańców woj. podlaskiego poprzez 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działania prowadzące do </a:t>
            </a:r>
          </a:p>
          <a:p>
            <a:r>
              <a:rPr lang="pl-PL" sz="2800" b="1" dirty="0" smtClean="0">
                <a:solidFill>
                  <a:schemeClr val="tx1"/>
                </a:solidFill>
              </a:rPr>
              <a:t>zwiększenia wykrywalności </a:t>
            </a:r>
          </a:p>
          <a:p>
            <a:r>
              <a:rPr lang="pl-PL" sz="2800" b="1" dirty="0" smtClean="0">
                <a:solidFill>
                  <a:schemeClr val="tx1"/>
                </a:solidFill>
              </a:rPr>
              <a:t>nowotworu szyjki macicy, piersi</a:t>
            </a:r>
          </a:p>
          <a:p>
            <a:r>
              <a:rPr lang="pl-PL" sz="2800" b="1" dirty="0" smtClean="0">
                <a:solidFill>
                  <a:schemeClr val="tx1"/>
                </a:solidFill>
              </a:rPr>
              <a:t> i jelita grubego.</a:t>
            </a:r>
          </a:p>
          <a:p>
            <a:endParaRPr lang="pl-PL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83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340768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Okres realizacji projektu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Instytucja Ogłaszająca Konkurs szacuje, 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iż średni czas trwania procedury konkursowej, 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tj. czas od daty zakończenia naboru wniosków (tj. 17 stycznia 2017 r.) do podpisania umowy 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o dofinansowanie wyniesie </a:t>
            </a:r>
          </a:p>
          <a:p>
            <a:pPr marL="0" indent="0" algn="ctr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około 5 miesięcy.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65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556376" cy="648072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Wymagania odnośnie wskaźników w projekcie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560840" cy="5328592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pl-PL" sz="2000" dirty="0" smtClean="0">
                <a:solidFill>
                  <a:schemeClr val="tx1"/>
                </a:solidFill>
              </a:rPr>
              <a:t>W niniejszym konkursie niezbędne jest wskazanie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we wniosku co najmniej następujących wskaźników:</a:t>
            </a:r>
          </a:p>
          <a:p>
            <a:pPr>
              <a:spcAft>
                <a:spcPts val="600"/>
              </a:spcAft>
            </a:pPr>
            <a:r>
              <a:rPr lang="pl-PL" sz="2000" u="sng" dirty="0" smtClean="0">
                <a:solidFill>
                  <a:schemeClr val="tx1"/>
                </a:solidFill>
              </a:rPr>
              <a:t>Wskaźniki produktu</a:t>
            </a:r>
            <a:r>
              <a:rPr lang="pl-PL" sz="2000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</a:rPr>
              <a:t>Liczba osób objętych programem zdrowotnym dzięki EFS</a:t>
            </a:r>
          </a:p>
          <a:p>
            <a:r>
              <a:rPr lang="pl-PL" sz="2000" u="sng" dirty="0" smtClean="0">
                <a:solidFill>
                  <a:schemeClr val="tx1"/>
                </a:solidFill>
              </a:rPr>
              <a:t>Wskaźniki </a:t>
            </a:r>
            <a:r>
              <a:rPr lang="pl-PL" sz="2000" u="sng" dirty="0" smtClean="0">
                <a:solidFill>
                  <a:schemeClr val="tx1"/>
                </a:solidFill>
              </a:rPr>
              <a:t>rezultatu bezpośredniego: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</a:rPr>
              <a:t>Liczba osób, które dzięki interwencji EFS zgłosiły się na badanie profilaktyczne: </a:t>
            </a:r>
          </a:p>
          <a:p>
            <a:pPr marL="342900" indent="-342900">
              <a:buFontTx/>
              <a:buChar char="-"/>
            </a:pPr>
            <a:r>
              <a:rPr lang="pl-PL" sz="2000" dirty="0" smtClean="0">
                <a:solidFill>
                  <a:schemeClr val="tx1"/>
                </a:solidFill>
              </a:rPr>
              <a:t>dotyczy wszystkich badań profilaktycznych, nie tylko finansowanych z EFS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- obejmuje też osoby otrzymujące wsparcie pośrednie, czyli nie będące uczestnikami projektów w rozumieniu wytycznych w zakresie monitorowania postępu rzeczowego</a:t>
            </a:r>
          </a:p>
          <a:p>
            <a:endParaRPr lang="pl-PL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8561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576063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Wymagania odnośnie wskaźników w projekcie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488832" cy="4608512"/>
          </a:xfrm>
        </p:spPr>
        <p:txBody>
          <a:bodyPr>
            <a:normAutofit/>
          </a:bodyPr>
          <a:lstStyle/>
          <a:p>
            <a:endParaRPr lang="pl-PL" sz="2600" dirty="0" smtClean="0">
              <a:solidFill>
                <a:schemeClr val="tx1"/>
              </a:solidFill>
            </a:endParaRPr>
          </a:p>
          <a:p>
            <a:r>
              <a:rPr lang="pl-PL" sz="2600" dirty="0" smtClean="0">
                <a:solidFill>
                  <a:schemeClr val="tx1"/>
                </a:solidFill>
              </a:rPr>
              <a:t>Wnioskodawca może również wskazać inne wskaźniki, które będzie monitorował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w projekcie zgodnie z jego specyfiką.</a:t>
            </a:r>
            <a:endParaRPr lang="pl-PL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2617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620689"/>
            <a:ext cx="7556376" cy="432048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Szczegółowy budżet projektu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488832" cy="5328592"/>
          </a:xfrm>
        </p:spPr>
        <p:txBody>
          <a:bodyPr>
            <a:noAutofit/>
          </a:bodyPr>
          <a:lstStyle/>
          <a:p>
            <a:r>
              <a:rPr lang="pl-PL" sz="2100" dirty="0" smtClean="0">
                <a:solidFill>
                  <a:schemeClr val="tx1"/>
                </a:solidFill>
              </a:rPr>
              <a:t>Planowane koszty projektu są przedstawiane </a:t>
            </a:r>
            <a:br>
              <a:rPr lang="pl-PL" sz="2100" dirty="0" smtClean="0">
                <a:solidFill>
                  <a:schemeClr val="tx1"/>
                </a:solidFill>
              </a:rPr>
            </a:br>
            <a:r>
              <a:rPr lang="pl-PL" sz="2100" dirty="0" smtClean="0">
                <a:solidFill>
                  <a:schemeClr val="tx1"/>
                </a:solidFill>
              </a:rPr>
              <a:t>we wniosku o dofinansowanie z podziałem</a:t>
            </a:r>
            <a:br>
              <a:rPr lang="pl-PL" sz="2100" dirty="0" smtClean="0">
                <a:solidFill>
                  <a:schemeClr val="tx1"/>
                </a:solidFill>
              </a:rPr>
            </a:br>
            <a:r>
              <a:rPr lang="pl-PL" sz="2100" dirty="0" smtClean="0">
                <a:solidFill>
                  <a:schemeClr val="tx1"/>
                </a:solidFill>
              </a:rPr>
              <a:t>na koszty: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100" u="sng" dirty="0" smtClean="0">
                <a:solidFill>
                  <a:schemeClr val="tx1"/>
                </a:solidFill>
              </a:rPr>
              <a:t>bezpośrednie</a:t>
            </a:r>
            <a:r>
              <a:rPr lang="pl-PL" sz="2100" dirty="0" smtClean="0">
                <a:solidFill>
                  <a:schemeClr val="tx1"/>
                </a:solidFill>
              </a:rPr>
              <a:t> – dotyczące realizacji poszczególnych zadań merytorycznych w projekcie;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u="sng" dirty="0">
                <a:solidFill>
                  <a:schemeClr val="tx1"/>
                </a:solidFill>
              </a:rPr>
              <a:t>p</a:t>
            </a:r>
            <a:r>
              <a:rPr lang="pl-PL" sz="2100" u="sng" dirty="0" smtClean="0">
                <a:solidFill>
                  <a:schemeClr val="tx1"/>
                </a:solidFill>
              </a:rPr>
              <a:t>ośrednie</a:t>
            </a:r>
            <a:r>
              <a:rPr lang="pl-PL" sz="2100" dirty="0" smtClean="0">
                <a:solidFill>
                  <a:schemeClr val="tx1"/>
                </a:solidFill>
              </a:rPr>
              <a:t> – niezbędne do realizacji projektu, ale nie dotyczące głównego przedmiotu projektu,</a:t>
            </a:r>
            <a:br>
              <a:rPr lang="pl-PL" sz="2100" dirty="0" smtClean="0">
                <a:solidFill>
                  <a:schemeClr val="tx1"/>
                </a:solidFill>
              </a:rPr>
            </a:br>
            <a:r>
              <a:rPr lang="pl-PL" sz="2100" dirty="0" smtClean="0">
                <a:solidFill>
                  <a:schemeClr val="tx1"/>
                </a:solidFill>
              </a:rPr>
              <a:t>tj. koszty administracyjne związane</a:t>
            </a:r>
            <a:br>
              <a:rPr lang="pl-PL" sz="2100" dirty="0" smtClean="0">
                <a:solidFill>
                  <a:schemeClr val="tx1"/>
                </a:solidFill>
              </a:rPr>
            </a:br>
            <a:r>
              <a:rPr lang="pl-PL" sz="2100" dirty="0" smtClean="0">
                <a:solidFill>
                  <a:schemeClr val="tx1"/>
                </a:solidFill>
              </a:rPr>
              <a:t>z funkcjonowaniem wnioskodawcy.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100" dirty="0">
              <a:solidFill>
                <a:schemeClr val="tx1"/>
              </a:solidFill>
            </a:endParaRPr>
          </a:p>
          <a:p>
            <a:r>
              <a:rPr lang="pl-PL" sz="2100" dirty="0">
                <a:solidFill>
                  <a:schemeClr val="tx1"/>
                </a:solidFill>
              </a:rPr>
              <a:t>Koszty </a:t>
            </a:r>
            <a:r>
              <a:rPr lang="pl-PL" sz="2100" dirty="0" smtClean="0">
                <a:solidFill>
                  <a:schemeClr val="tx1"/>
                </a:solidFill>
              </a:rPr>
              <a:t>bezpośrednie </a:t>
            </a:r>
            <a:r>
              <a:rPr lang="pl-PL" sz="2100" dirty="0">
                <a:solidFill>
                  <a:schemeClr val="tx1"/>
                </a:solidFill>
              </a:rPr>
              <a:t>są przedstawiane we </a:t>
            </a:r>
            <a:r>
              <a:rPr lang="pl-PL" sz="2100" dirty="0" smtClean="0">
                <a:solidFill>
                  <a:schemeClr val="tx1"/>
                </a:solidFill>
              </a:rPr>
              <a:t>wniosku </a:t>
            </a:r>
            <a:br>
              <a:rPr lang="pl-PL" sz="2100" dirty="0" smtClean="0">
                <a:solidFill>
                  <a:schemeClr val="tx1"/>
                </a:solidFill>
              </a:rPr>
            </a:br>
            <a:r>
              <a:rPr lang="pl-PL" sz="2100" dirty="0" smtClean="0">
                <a:solidFill>
                  <a:schemeClr val="tx1"/>
                </a:solidFill>
              </a:rPr>
              <a:t> w formie </a:t>
            </a:r>
            <a:r>
              <a:rPr lang="pl-PL" sz="2100" u="sng" dirty="0">
                <a:solidFill>
                  <a:schemeClr val="tx1"/>
                </a:solidFill>
              </a:rPr>
              <a:t>budżetu </a:t>
            </a:r>
            <a:r>
              <a:rPr lang="pl-PL" sz="2100" u="sng" dirty="0" smtClean="0">
                <a:solidFill>
                  <a:schemeClr val="tx1"/>
                </a:solidFill>
              </a:rPr>
              <a:t>zadaniowego</a:t>
            </a:r>
            <a:r>
              <a:rPr lang="pl-PL" sz="2100" dirty="0" smtClean="0">
                <a:solidFill>
                  <a:schemeClr val="tx1"/>
                </a:solidFill>
              </a:rPr>
              <a:t>, w podziale na zadania merytoryczne.</a:t>
            </a:r>
          </a:p>
          <a:p>
            <a:endParaRPr lang="pl-PL" sz="2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64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1"/>
            <a:ext cx="7628384" cy="144016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Szczegółowy budżet projektu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416824" cy="4896544"/>
          </a:xfrm>
        </p:spPr>
        <p:txBody>
          <a:bodyPr>
            <a:normAutofit/>
          </a:bodyPr>
          <a:lstStyle/>
          <a:p>
            <a:r>
              <a:rPr lang="pl-PL" sz="2600" b="1" dirty="0" smtClean="0">
                <a:solidFill>
                  <a:schemeClr val="tx1"/>
                </a:solidFill>
              </a:rPr>
              <a:t>Koszty bezpośrednie</a:t>
            </a:r>
            <a:r>
              <a:rPr lang="pl-PL" sz="2600" dirty="0" smtClean="0">
                <a:solidFill>
                  <a:schemeClr val="tx1"/>
                </a:solidFill>
              </a:rPr>
              <a:t> w projekcie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mogą być rozliczane na dwa sposoby: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u="sng" dirty="0">
                <a:solidFill>
                  <a:schemeClr val="tx1"/>
                </a:solidFill>
              </a:rPr>
              <a:t>n</a:t>
            </a:r>
            <a:r>
              <a:rPr lang="pl-PL" sz="2600" u="sng" dirty="0" smtClean="0">
                <a:solidFill>
                  <a:schemeClr val="tx1"/>
                </a:solidFill>
              </a:rPr>
              <a:t>a podstawie kwot ryczałtowych</a:t>
            </a:r>
            <a:r>
              <a:rPr lang="pl-PL" sz="2600" dirty="0" smtClean="0">
                <a:solidFill>
                  <a:schemeClr val="tx1"/>
                </a:solidFill>
              </a:rPr>
              <a:t> – obligatoryjne w przypadku projektów,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w których suma kwot ryczałtowych nie przekracza wyrażonej w złotych równowartości 100 000 EUR wkładu publicznego;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u="sng" dirty="0">
                <a:solidFill>
                  <a:schemeClr val="tx1"/>
                </a:solidFill>
              </a:rPr>
              <a:t>n</a:t>
            </a:r>
            <a:r>
              <a:rPr lang="pl-PL" sz="2600" u="sng" dirty="0" smtClean="0">
                <a:solidFill>
                  <a:schemeClr val="tx1"/>
                </a:solidFill>
              </a:rPr>
              <a:t>a podstawie rzeczywiście poniesionych wydatków</a:t>
            </a:r>
            <a:r>
              <a:rPr lang="pl-PL" sz="2600" dirty="0" smtClean="0">
                <a:solidFill>
                  <a:schemeClr val="tx1"/>
                </a:solidFill>
              </a:rPr>
              <a:t> – w przypadku pozostałych projektów.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958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96752"/>
          </a:xfrm>
        </p:spPr>
        <p:txBody>
          <a:bodyPr/>
          <a:lstStyle/>
          <a:p>
            <a:r>
              <a:rPr lang="pl-PL" sz="3400" dirty="0" smtClean="0"/>
              <a:t>Kategorie kosztów dla konkursu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spcAft>
                <a:spcPts val="600"/>
              </a:spcAft>
            </a:pPr>
            <a:r>
              <a:rPr lang="pl-PL" b="1" dirty="0">
                <a:solidFill>
                  <a:schemeClr val="tx1"/>
                </a:solidFill>
              </a:rPr>
              <a:t>d</a:t>
            </a:r>
            <a:r>
              <a:rPr lang="pl-PL" b="1" dirty="0" smtClean="0">
                <a:solidFill>
                  <a:schemeClr val="tx1"/>
                </a:solidFill>
              </a:rPr>
              <a:t>ziałania </a:t>
            </a:r>
            <a:r>
              <a:rPr lang="pl-PL" b="1" dirty="0" err="1" smtClean="0">
                <a:solidFill>
                  <a:schemeClr val="tx1"/>
                </a:solidFill>
              </a:rPr>
              <a:t>informacyjno</a:t>
            </a:r>
            <a:r>
              <a:rPr lang="pl-PL" b="1" dirty="0" smtClean="0">
                <a:solidFill>
                  <a:schemeClr val="tx1"/>
                </a:solidFill>
              </a:rPr>
              <a:t> – edukacyjne </a:t>
            </a:r>
            <a:r>
              <a:rPr lang="pl-PL" sz="2200" dirty="0" smtClean="0">
                <a:solidFill>
                  <a:schemeClr val="tx1"/>
                </a:solidFill>
              </a:rPr>
              <a:t>(m.in. koszty wynajmu </a:t>
            </a:r>
            <a:r>
              <a:rPr lang="pl-PL" sz="2200" dirty="0" err="1" smtClean="0">
                <a:solidFill>
                  <a:schemeClr val="tx1"/>
                </a:solidFill>
              </a:rPr>
              <a:t>sal</a:t>
            </a:r>
            <a:r>
              <a:rPr lang="pl-PL" sz="2200" dirty="0" smtClean="0">
                <a:solidFill>
                  <a:schemeClr val="tx1"/>
                </a:solidFill>
              </a:rPr>
              <a:t>, </a:t>
            </a:r>
            <a:r>
              <a:rPr lang="pl-PL" sz="2200" dirty="0" smtClean="0">
                <a:solidFill>
                  <a:schemeClr val="tx1"/>
                </a:solidFill>
              </a:rPr>
              <a:t>koszty materiałów </a:t>
            </a:r>
            <a:r>
              <a:rPr lang="pl-PL" sz="2200" dirty="0" smtClean="0">
                <a:solidFill>
                  <a:schemeClr val="tx1"/>
                </a:solidFill>
              </a:rPr>
              <a:t>informacyjno-edukacyjnych, koszty wynagrodzenia personelu prowadzącego działania edukacyjne)</a:t>
            </a:r>
          </a:p>
          <a:p>
            <a:pPr algn="ctr">
              <a:spcAft>
                <a:spcPts val="600"/>
              </a:spcAft>
            </a:pPr>
            <a:r>
              <a:rPr lang="pl-PL" b="1" dirty="0">
                <a:solidFill>
                  <a:schemeClr val="tx1"/>
                </a:solidFill>
              </a:rPr>
              <a:t>d</a:t>
            </a:r>
            <a:r>
              <a:rPr lang="pl-PL" b="1" dirty="0" smtClean="0">
                <a:solidFill>
                  <a:schemeClr val="tx1"/>
                </a:solidFill>
              </a:rPr>
              <a:t>ziałania dotyczące edukacji prozdrowotnej </a:t>
            </a:r>
            <a:r>
              <a:rPr lang="pl-PL" sz="2200" dirty="0" smtClean="0">
                <a:solidFill>
                  <a:schemeClr val="tx1"/>
                </a:solidFill>
              </a:rPr>
              <a:t>(m.in. koszty wynajmu </a:t>
            </a:r>
            <a:r>
              <a:rPr lang="pl-PL" sz="2200" dirty="0" err="1" smtClean="0">
                <a:solidFill>
                  <a:schemeClr val="tx1"/>
                </a:solidFill>
              </a:rPr>
              <a:t>sal</a:t>
            </a:r>
            <a:r>
              <a:rPr lang="pl-PL" sz="2200" dirty="0" smtClean="0">
                <a:solidFill>
                  <a:schemeClr val="tx1"/>
                </a:solidFill>
              </a:rPr>
              <a:t>, </a:t>
            </a:r>
            <a:r>
              <a:rPr lang="pl-PL" sz="2200" dirty="0" smtClean="0">
                <a:solidFill>
                  <a:schemeClr val="tx1"/>
                </a:solidFill>
              </a:rPr>
              <a:t>koszty materiałów </a:t>
            </a:r>
            <a:r>
              <a:rPr lang="pl-PL" sz="2200" dirty="0" smtClean="0">
                <a:solidFill>
                  <a:schemeClr val="tx1"/>
                </a:solidFill>
              </a:rPr>
              <a:t>edukacyjnych, koszty wynagrodzenia personelu prowadzącego działania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z zakresu edukacji prozdrowotnej)</a:t>
            </a:r>
          </a:p>
          <a:p>
            <a:pPr algn="ctr"/>
            <a:r>
              <a:rPr lang="pl-PL" b="1" dirty="0" smtClean="0">
                <a:solidFill>
                  <a:schemeClr val="tx1"/>
                </a:solidFill>
              </a:rPr>
              <a:t>zapewnienie dojazdu niezbędnego dla realizacji usługi prozdrowotnej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sz="2200" dirty="0" smtClean="0">
                <a:solidFill>
                  <a:schemeClr val="tx1"/>
                </a:solidFill>
              </a:rPr>
              <a:t>(m.in. koszty przejazdu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z miejsca zamieszkania do miejsca wykonywania badania i z powrotem) </a:t>
            </a:r>
            <a:endParaRPr lang="pl-P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58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340768"/>
          </a:xfrm>
        </p:spPr>
        <p:txBody>
          <a:bodyPr/>
          <a:lstStyle/>
          <a:p>
            <a:r>
              <a:rPr lang="pl-PL" sz="3400" dirty="0"/>
              <a:t>Kategorie kosztów dla konkursu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spcAft>
                <a:spcPts val="600"/>
              </a:spcAft>
            </a:pPr>
            <a:r>
              <a:rPr lang="pl-PL" b="1" dirty="0">
                <a:solidFill>
                  <a:schemeClr val="tx1"/>
                </a:solidFill>
              </a:rPr>
              <a:t>z</a:t>
            </a:r>
            <a:r>
              <a:rPr lang="pl-PL" b="1" dirty="0" smtClean="0">
                <a:solidFill>
                  <a:schemeClr val="tx1"/>
                </a:solidFill>
              </a:rPr>
              <a:t>apewnienie opieki nad osobą niesamodzielną </a:t>
            </a:r>
            <a:r>
              <a:rPr lang="pl-PL" sz="2200" dirty="0" smtClean="0">
                <a:solidFill>
                  <a:schemeClr val="tx1"/>
                </a:solidFill>
              </a:rPr>
              <a:t>(m.in. koszty opieki nad dziećmi lub osobą zależną)</a:t>
            </a:r>
          </a:p>
          <a:p>
            <a:pPr algn="ctr">
              <a:spcAft>
                <a:spcPts val="600"/>
              </a:spcAft>
            </a:pPr>
            <a:r>
              <a:rPr lang="pl-PL" b="1" dirty="0">
                <a:solidFill>
                  <a:schemeClr val="tx1"/>
                </a:solidFill>
              </a:rPr>
              <a:t>u</a:t>
            </a:r>
            <a:r>
              <a:rPr lang="pl-PL" b="1" dirty="0" smtClean="0">
                <a:solidFill>
                  <a:schemeClr val="tx1"/>
                </a:solidFill>
              </a:rPr>
              <a:t>sługi zdrowotne (w tym: badanie, koszt znieczulenia) </a:t>
            </a:r>
            <a:r>
              <a:rPr lang="pl-PL" dirty="0" smtClean="0">
                <a:solidFill>
                  <a:schemeClr val="tx1"/>
                </a:solidFill>
              </a:rPr>
              <a:t>– </a:t>
            </a:r>
            <a:r>
              <a:rPr lang="pl-PL" sz="2200" dirty="0" smtClean="0">
                <a:solidFill>
                  <a:schemeClr val="tx1"/>
                </a:solidFill>
              </a:rPr>
              <a:t>m.in. koszt badania </a:t>
            </a:r>
            <a:r>
              <a:rPr lang="pl-PL" sz="2200" dirty="0" err="1" smtClean="0">
                <a:solidFill>
                  <a:schemeClr val="tx1"/>
                </a:solidFill>
              </a:rPr>
              <a:t>kolonoskopowego</a:t>
            </a:r>
            <a:r>
              <a:rPr lang="pl-PL" sz="2200" dirty="0" smtClean="0">
                <a:solidFill>
                  <a:schemeClr val="tx1"/>
                </a:solidFill>
              </a:rPr>
              <a:t>, koszt znieczulenia)</a:t>
            </a:r>
          </a:p>
          <a:p>
            <a:pPr algn="ctr"/>
            <a:r>
              <a:rPr lang="pl-PL" b="1" dirty="0" smtClean="0">
                <a:solidFill>
                  <a:schemeClr val="tx1"/>
                </a:solidFill>
              </a:rPr>
              <a:t>inne wydatki, </a:t>
            </a:r>
            <a:r>
              <a:rPr lang="pl-PL" b="1" dirty="0" err="1" smtClean="0">
                <a:solidFill>
                  <a:schemeClr val="tx1"/>
                </a:solidFill>
              </a:rPr>
              <a:t>niekwlifikujące</a:t>
            </a:r>
            <a:r>
              <a:rPr lang="pl-PL" b="1" dirty="0" smtClean="0">
                <a:solidFill>
                  <a:schemeClr val="tx1"/>
                </a:solidFill>
              </a:rPr>
              <a:t> się do żadnej </a:t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>z powyższych kategorii </a:t>
            </a:r>
            <a:r>
              <a:rPr lang="pl-PL" dirty="0" smtClean="0">
                <a:solidFill>
                  <a:schemeClr val="tx1"/>
                </a:solidFill>
              </a:rPr>
              <a:t>(</a:t>
            </a:r>
            <a:r>
              <a:rPr lang="pl-PL" sz="2200" dirty="0" smtClean="0">
                <a:solidFill>
                  <a:schemeClr val="tx1"/>
                </a:solidFill>
              </a:rPr>
              <a:t>określając je należy kierować się zasadami </a:t>
            </a:r>
            <a:r>
              <a:rPr lang="pl-PL" sz="2200" dirty="0" err="1" smtClean="0">
                <a:solidFill>
                  <a:schemeClr val="tx1"/>
                </a:solidFill>
              </a:rPr>
              <a:t>kwalfikowalności</a:t>
            </a:r>
            <a:r>
              <a:rPr lang="pl-PL" sz="2200" dirty="0" smtClean="0">
                <a:solidFill>
                  <a:schemeClr val="tx1"/>
                </a:solidFill>
              </a:rPr>
              <a:t> określonymi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w „Wytycznych w zakresie kwalifikowalności wydatków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w ramach Europejskiego Funduszu Rozwoju Regionalnego, Europejskiego Funduszu Społecznego oraz Funduszu Spójności na lata 2014-2020”.</a:t>
            </a:r>
            <a:endParaRPr lang="pl-PL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8796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1"/>
            <a:ext cx="7628384" cy="288031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Szczegółowy budżet projektu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488832" cy="504056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pl-PL" sz="2600" b="1" dirty="0" smtClean="0">
                <a:solidFill>
                  <a:schemeClr val="tx1"/>
                </a:solidFill>
              </a:rPr>
              <a:t>Koszty pośrednie</a:t>
            </a:r>
            <a:r>
              <a:rPr lang="pl-PL" sz="2600" dirty="0" smtClean="0">
                <a:solidFill>
                  <a:schemeClr val="tx1"/>
                </a:solidFill>
              </a:rPr>
              <a:t> są to koszty administracyjne związane z obsługą projektu,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w szczególności:</a:t>
            </a:r>
          </a:p>
          <a:p>
            <a:pPr marL="514350" indent="-514350">
              <a:buFont typeface="+mj-lt"/>
              <a:buAutoNum type="alphaLcParenR"/>
            </a:pPr>
            <a:r>
              <a:rPr lang="pl-PL" sz="2600" u="sng" dirty="0">
                <a:solidFill>
                  <a:schemeClr val="tx1"/>
                </a:solidFill>
              </a:rPr>
              <a:t>k</a:t>
            </a:r>
            <a:r>
              <a:rPr lang="pl-PL" sz="2600" u="sng" dirty="0" smtClean="0">
                <a:solidFill>
                  <a:schemeClr val="tx1"/>
                </a:solidFill>
              </a:rPr>
              <a:t>oszty koordynatora lub kierownika projektu oraz innego personelu bezpośrednio zaangażowanego</a:t>
            </a:r>
            <a:br>
              <a:rPr lang="pl-PL" sz="2600" u="sng" dirty="0" smtClean="0">
                <a:solidFill>
                  <a:schemeClr val="tx1"/>
                </a:solidFill>
              </a:rPr>
            </a:br>
            <a:r>
              <a:rPr lang="pl-PL" sz="2600" u="sng" dirty="0" smtClean="0">
                <a:solidFill>
                  <a:schemeClr val="tx1"/>
                </a:solidFill>
              </a:rPr>
              <a:t>w zarządzanie projektem, jego rozliczanie</a:t>
            </a:r>
            <a:r>
              <a:rPr lang="pl-PL" sz="2600" dirty="0" smtClean="0">
                <a:solidFill>
                  <a:schemeClr val="tx1"/>
                </a:solidFill>
              </a:rPr>
              <a:t>, </a:t>
            </a:r>
            <a:r>
              <a:rPr lang="pl-PL" sz="2600" u="sng" dirty="0" smtClean="0">
                <a:solidFill>
                  <a:schemeClr val="tx1"/>
                </a:solidFill>
              </a:rPr>
              <a:t>monitorowanie</a:t>
            </a:r>
            <a:r>
              <a:rPr lang="pl-PL" sz="2600" dirty="0" smtClean="0">
                <a:solidFill>
                  <a:schemeClr val="tx1"/>
                </a:solidFill>
              </a:rPr>
              <a:t>, w tym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w szczególności koszty wynagrodzenia tych osób, ich delegacji służbowych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i szkoleń oraz koszty związane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z wdrażaniem polityki równych szans przez te osoby;</a:t>
            </a:r>
          </a:p>
          <a:p>
            <a:endParaRPr lang="pl-PL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580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548681"/>
            <a:ext cx="7484368" cy="504056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Szczegółowy budżet projektu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416824" cy="518457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b) </a:t>
            </a:r>
            <a:r>
              <a:rPr lang="pl-PL" sz="2600" u="sng" dirty="0">
                <a:solidFill>
                  <a:schemeClr val="tx1"/>
                </a:solidFill>
              </a:rPr>
              <a:t>k</a:t>
            </a:r>
            <a:r>
              <a:rPr lang="pl-PL" sz="2600" u="sng" dirty="0" smtClean="0">
                <a:solidFill>
                  <a:schemeClr val="tx1"/>
                </a:solidFill>
              </a:rPr>
              <a:t>oszty zarządu </a:t>
            </a:r>
            <a:r>
              <a:rPr lang="pl-PL" sz="2600" dirty="0" smtClean="0">
                <a:solidFill>
                  <a:schemeClr val="tx1"/>
                </a:solidFill>
              </a:rPr>
              <a:t>(koszty wynagrodzenia osób uprawnionych do reprezentowania jednostki, których zakresy czynności nie są przypisane wyłącznie do projektu, </a:t>
            </a:r>
            <a:r>
              <a:rPr lang="pl-PL" sz="2600" u="sng" dirty="0" smtClean="0">
                <a:solidFill>
                  <a:schemeClr val="tx1"/>
                </a:solidFill>
              </a:rPr>
              <a:t>np. kierownik jednostki</a:t>
            </a:r>
            <a:r>
              <a:rPr lang="pl-PL" sz="2600" dirty="0" smtClean="0">
                <a:solidFill>
                  <a:schemeClr val="tx1"/>
                </a:solidFill>
              </a:rPr>
              <a:t>);</a:t>
            </a:r>
          </a:p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c) </a:t>
            </a:r>
            <a:r>
              <a:rPr lang="pl-PL" sz="2600" u="sng" dirty="0" smtClean="0">
                <a:solidFill>
                  <a:schemeClr val="tx1"/>
                </a:solidFill>
              </a:rPr>
              <a:t>koszty personelu obsługowego na potrzeby funkcjonowania jednostki </a:t>
            </a:r>
            <a:r>
              <a:rPr lang="pl-PL" sz="2600" dirty="0" smtClean="0">
                <a:solidFill>
                  <a:schemeClr val="tx1"/>
                </a:solidFill>
              </a:rPr>
              <a:t>(obsługa kadrowa, finansowa, administracyjna, sekretariat, kancelaria, obsługa prawna)</a:t>
            </a:r>
            <a:r>
              <a:rPr lang="pl-PL" sz="2600" dirty="0">
                <a:solidFill>
                  <a:schemeClr val="tx1"/>
                </a:solidFill>
              </a:rPr>
              <a:t>;</a:t>
            </a:r>
            <a:endParaRPr lang="pl-PL" sz="2600" dirty="0" smtClean="0">
              <a:solidFill>
                <a:schemeClr val="tx1"/>
              </a:solidFill>
            </a:endParaRPr>
          </a:p>
          <a:p>
            <a:r>
              <a:rPr lang="pl-PL" sz="2600" u="sng" dirty="0" smtClean="0">
                <a:solidFill>
                  <a:schemeClr val="tx1"/>
                </a:solidFill>
              </a:rPr>
              <a:t>d)koszty obsługi księgowej </a:t>
            </a:r>
            <a:r>
              <a:rPr lang="pl-PL" sz="2600" dirty="0" smtClean="0">
                <a:solidFill>
                  <a:schemeClr val="tx1"/>
                </a:solidFill>
              </a:rPr>
              <a:t>(koszty wynagrodzenia osób księgujących wydatki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w projekcie, w tym koszty zlecenia prowadzenia obsługi księgowej projektu na rzecz biura rachunkowego);</a:t>
            </a:r>
          </a:p>
          <a:p>
            <a:endParaRPr lang="pl-PL" sz="2600" dirty="0" smtClean="0">
              <a:solidFill>
                <a:schemeClr val="tx1"/>
              </a:solidFill>
            </a:endParaRPr>
          </a:p>
          <a:p>
            <a:endParaRPr lang="pl-PL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7716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00392" cy="432049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Szczegółowy budżet projektu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488832" cy="4968552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e) </a:t>
            </a:r>
            <a:r>
              <a:rPr lang="pl-PL" sz="2600" u="sng" dirty="0" smtClean="0">
                <a:solidFill>
                  <a:schemeClr val="tx1"/>
                </a:solidFill>
              </a:rPr>
              <a:t>koszty utrzymania powierzchni biurowych </a:t>
            </a:r>
            <a:r>
              <a:rPr lang="pl-PL" sz="2600" dirty="0" smtClean="0">
                <a:solidFill>
                  <a:schemeClr val="tx1"/>
                </a:solidFill>
              </a:rPr>
              <a:t>związanych z obsługą administracyjną projektu (czynsz, najem, opłaty administracyjne</a:t>
            </a:r>
            <a:r>
              <a:rPr lang="pl-PL" sz="2600" dirty="0">
                <a:solidFill>
                  <a:schemeClr val="tx1"/>
                </a:solidFill>
              </a:rPr>
              <a:t>)</a:t>
            </a:r>
            <a:r>
              <a:rPr lang="pl-PL" sz="2600" dirty="0" smtClean="0">
                <a:solidFill>
                  <a:schemeClr val="tx1"/>
                </a:solidFill>
              </a:rPr>
              <a:t>;</a:t>
            </a:r>
          </a:p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f) wydatki związane z otworzeniem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lub prowadzeniem </a:t>
            </a:r>
            <a:r>
              <a:rPr lang="pl-PL" sz="2600" u="sng" dirty="0" smtClean="0">
                <a:solidFill>
                  <a:schemeClr val="tx1"/>
                </a:solidFill>
              </a:rPr>
              <a:t>wyodrębnionego na rzecz projektu subkonta na rachunku bankowym </a:t>
            </a:r>
            <a:br>
              <a:rPr lang="pl-PL" sz="2600" u="sng" dirty="0" smtClean="0">
                <a:solidFill>
                  <a:schemeClr val="tx1"/>
                </a:solidFill>
              </a:rPr>
            </a:br>
            <a:r>
              <a:rPr lang="pl-PL" sz="2600" u="sng" dirty="0" smtClean="0">
                <a:solidFill>
                  <a:schemeClr val="tx1"/>
                </a:solidFill>
              </a:rPr>
              <a:t>lub odrębnego rachunku bankowego</a:t>
            </a:r>
            <a:r>
              <a:rPr lang="pl-PL" sz="2600" dirty="0" smtClean="0">
                <a:solidFill>
                  <a:schemeClr val="tx1"/>
                </a:solidFill>
              </a:rPr>
              <a:t>;</a:t>
            </a:r>
          </a:p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g) </a:t>
            </a:r>
            <a:r>
              <a:rPr lang="pl-PL" sz="2600" u="sng" dirty="0" smtClean="0">
                <a:solidFill>
                  <a:schemeClr val="tx1"/>
                </a:solidFill>
              </a:rPr>
              <a:t>działania informacyjno-promocyjne projektu </a:t>
            </a:r>
            <a:br>
              <a:rPr lang="pl-PL" sz="2600" u="sng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(np. zakup materiałów promocyjnych, ogłoszeń prasowych, utworzenie i prowadzenie strony internetowej o projekcie, oznakowanie projektu);</a:t>
            </a:r>
          </a:p>
          <a:p>
            <a:r>
              <a:rPr lang="pl-PL" sz="2600" dirty="0" smtClean="0">
                <a:solidFill>
                  <a:schemeClr val="tx1"/>
                </a:solidFill>
              </a:rPr>
              <a:t>h) </a:t>
            </a:r>
            <a:r>
              <a:rPr lang="pl-PL" sz="2600" u="sng" dirty="0" smtClean="0">
                <a:solidFill>
                  <a:schemeClr val="tx1"/>
                </a:solidFill>
              </a:rPr>
              <a:t>amortyzacja, najem lub zakup aktywów używanych na potrzeby personelu</a:t>
            </a:r>
            <a:r>
              <a:rPr lang="pl-PL" sz="2600" dirty="0" smtClean="0">
                <a:solidFill>
                  <a:schemeClr val="tx1"/>
                </a:solidFill>
              </a:rPr>
              <a:t>(dotyczy to środków trwałych i wartości niematerialnych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 i prawnych);</a:t>
            </a:r>
          </a:p>
        </p:txBody>
      </p:sp>
    </p:spTree>
    <p:extLst>
      <p:ext uri="{BB962C8B-B14F-4D97-AF65-F5344CB8AC3E}">
        <p14:creationId xmlns:p14="http://schemas.microsoft.com/office/powerpoint/2010/main" val="224561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548681"/>
            <a:ext cx="7628384" cy="720080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Typy projektów przewidziane do realizacji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1628800"/>
            <a:ext cx="7344816" cy="504056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chemeClr val="tx1"/>
                </a:solidFill>
              </a:rPr>
              <a:t>Projekty mogą dotyczyć realizacji działań wspierających</a:t>
            </a:r>
            <a:r>
              <a:rPr lang="pl-PL" sz="2800" b="1" dirty="0" smtClean="0">
                <a:solidFill>
                  <a:schemeClr val="tx1"/>
                </a:solidFill>
              </a:rPr>
              <a:t> jeden (wybrany)</a:t>
            </a:r>
            <a:r>
              <a:rPr lang="pl-PL" sz="2800" dirty="0" smtClean="0">
                <a:solidFill>
                  <a:schemeClr val="tx1"/>
                </a:solidFill>
              </a:rPr>
              <a:t> 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b="1" dirty="0" smtClean="0">
                <a:solidFill>
                  <a:schemeClr val="tx1"/>
                </a:solidFill>
              </a:rPr>
              <a:t>z trzech programów profilaktycznych</a:t>
            </a:r>
            <a:r>
              <a:rPr lang="pl-PL" sz="2800" dirty="0" smtClean="0">
                <a:solidFill>
                  <a:schemeClr val="tx1"/>
                </a:solidFill>
              </a:rPr>
              <a:t>, tj.: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chemeClr val="tx1"/>
                </a:solidFill>
              </a:rPr>
              <a:t>program profilaktyki raka piersi 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lub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chemeClr val="tx1"/>
                </a:solidFill>
              </a:rPr>
              <a:t>program profilaktyki raka szyjki macicy</a:t>
            </a:r>
          </a:p>
          <a:p>
            <a:pPr algn="l"/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smtClean="0">
                <a:solidFill>
                  <a:schemeClr val="tx1"/>
                </a:solidFill>
              </a:rPr>
              <a:t>                                 lub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chemeClr val="tx1"/>
                </a:solidFill>
              </a:rPr>
              <a:t>p</a:t>
            </a:r>
            <a:r>
              <a:rPr lang="pl-PL" sz="2800" dirty="0" smtClean="0">
                <a:solidFill>
                  <a:schemeClr val="tx1"/>
                </a:solidFill>
              </a:rPr>
              <a:t>rogram profilaktyki raka jelita grubego</a:t>
            </a:r>
          </a:p>
          <a:p>
            <a:endParaRPr lang="pl-PL" sz="2150" dirty="0">
              <a:solidFill>
                <a:schemeClr val="tx1"/>
              </a:solidFill>
            </a:endParaRPr>
          </a:p>
          <a:p>
            <a:endParaRPr lang="pl-PL" sz="2150" dirty="0" smtClean="0">
              <a:solidFill>
                <a:schemeClr val="tx1"/>
              </a:solidFill>
            </a:endParaRPr>
          </a:p>
          <a:p>
            <a:endParaRPr lang="pl-PL" sz="2150" dirty="0">
              <a:solidFill>
                <a:schemeClr val="tx1"/>
              </a:solidFill>
            </a:endParaRPr>
          </a:p>
          <a:p>
            <a:endParaRPr lang="pl-PL" sz="2150" dirty="0" smtClean="0">
              <a:solidFill>
                <a:schemeClr val="tx1"/>
              </a:solidFill>
            </a:endParaRPr>
          </a:p>
          <a:p>
            <a:r>
              <a:rPr lang="pl-PL" sz="2150" dirty="0" smtClean="0">
                <a:solidFill>
                  <a:schemeClr val="tx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36593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908721"/>
            <a:ext cx="7700392" cy="360039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Szczegółowy budżet projektu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488832" cy="468052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i) opłaty za </a:t>
            </a:r>
            <a:r>
              <a:rPr lang="pl-PL" sz="2600" u="sng" dirty="0" smtClean="0">
                <a:solidFill>
                  <a:schemeClr val="tx1"/>
                </a:solidFill>
              </a:rPr>
              <a:t>energię elektryczną, cieplną, gazową, wodę, opłaty przesyłowe, opłaty </a:t>
            </a:r>
            <a:br>
              <a:rPr lang="pl-PL" sz="2600" u="sng" dirty="0" smtClean="0">
                <a:solidFill>
                  <a:schemeClr val="tx1"/>
                </a:solidFill>
              </a:rPr>
            </a:br>
            <a:r>
              <a:rPr lang="pl-PL" sz="2600" u="sng" dirty="0" smtClean="0">
                <a:solidFill>
                  <a:schemeClr val="tx1"/>
                </a:solidFill>
              </a:rPr>
              <a:t>za odprowadzanie ścieków</a:t>
            </a:r>
            <a:r>
              <a:rPr lang="pl-PL" sz="2600" dirty="0" smtClean="0">
                <a:solidFill>
                  <a:schemeClr val="tx1"/>
                </a:solidFill>
              </a:rPr>
              <a:t/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w zakresie związanym z obsługą administracyjną projektu;</a:t>
            </a:r>
          </a:p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j) koszty </a:t>
            </a:r>
            <a:r>
              <a:rPr lang="pl-PL" sz="2600" u="sng" dirty="0" smtClean="0">
                <a:solidFill>
                  <a:schemeClr val="tx1"/>
                </a:solidFill>
              </a:rPr>
              <a:t>usług pocztowych, telefonicznych, internetowych, kurierskich </a:t>
            </a:r>
            <a:r>
              <a:rPr lang="pl-PL" sz="2600" dirty="0" smtClean="0">
                <a:solidFill>
                  <a:schemeClr val="tx1"/>
                </a:solidFill>
              </a:rPr>
              <a:t>związanych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z obsługą administracyjną projektu;</a:t>
            </a:r>
          </a:p>
          <a:p>
            <a:r>
              <a:rPr lang="pl-PL" sz="2600" dirty="0" smtClean="0">
                <a:solidFill>
                  <a:schemeClr val="tx1"/>
                </a:solidFill>
              </a:rPr>
              <a:t>k) koszty usług </a:t>
            </a:r>
            <a:r>
              <a:rPr lang="pl-PL" sz="2600" u="sng" dirty="0" smtClean="0">
                <a:solidFill>
                  <a:schemeClr val="tx1"/>
                </a:solidFill>
              </a:rPr>
              <a:t>powielania dokumentów </a:t>
            </a:r>
            <a:r>
              <a:rPr lang="pl-PL" sz="2600" dirty="0" smtClean="0">
                <a:solidFill>
                  <a:schemeClr val="tx1"/>
                </a:solidFill>
              </a:rPr>
              <a:t>związanych z obsługą administracyjną projektu;</a:t>
            </a:r>
          </a:p>
        </p:txBody>
      </p:sp>
    </p:spTree>
    <p:extLst>
      <p:ext uri="{BB962C8B-B14F-4D97-AF65-F5344CB8AC3E}">
        <p14:creationId xmlns:p14="http://schemas.microsoft.com/office/powerpoint/2010/main" val="9990350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908721"/>
            <a:ext cx="7700392" cy="432048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Szczegółowy budżet projektu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488832" cy="482453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l) </a:t>
            </a:r>
            <a:r>
              <a:rPr lang="pl-PL" sz="2600" dirty="0">
                <a:solidFill>
                  <a:schemeClr val="tx1"/>
                </a:solidFill>
              </a:rPr>
              <a:t>k</a:t>
            </a:r>
            <a:r>
              <a:rPr lang="pl-PL" sz="2600" dirty="0" smtClean="0">
                <a:solidFill>
                  <a:schemeClr val="tx1"/>
                </a:solidFill>
              </a:rPr>
              <a:t>oszty </a:t>
            </a:r>
            <a:r>
              <a:rPr lang="pl-PL" sz="2600" u="sng" dirty="0" smtClean="0">
                <a:solidFill>
                  <a:schemeClr val="tx1"/>
                </a:solidFill>
              </a:rPr>
              <a:t>materiałów biurowych i artykułów piśmienniczych</a:t>
            </a:r>
            <a:r>
              <a:rPr lang="pl-PL" sz="2600" dirty="0" smtClean="0">
                <a:solidFill>
                  <a:schemeClr val="tx1"/>
                </a:solidFill>
              </a:rPr>
              <a:t> dotyczących obsługi administracyjnej projektu;</a:t>
            </a:r>
          </a:p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m) koszty </a:t>
            </a:r>
            <a:r>
              <a:rPr lang="pl-PL" sz="2600" u="sng" dirty="0" smtClean="0">
                <a:solidFill>
                  <a:schemeClr val="tx1"/>
                </a:solidFill>
              </a:rPr>
              <a:t>ubezpieczeń majątkowych</a:t>
            </a:r>
            <a:r>
              <a:rPr lang="pl-PL" sz="2600" dirty="0" smtClean="0">
                <a:solidFill>
                  <a:schemeClr val="tx1"/>
                </a:solidFill>
              </a:rPr>
              <a:t>;</a:t>
            </a:r>
          </a:p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n) koszty </a:t>
            </a:r>
            <a:r>
              <a:rPr lang="pl-PL" sz="2600" u="sng" dirty="0" smtClean="0">
                <a:solidFill>
                  <a:schemeClr val="tx1"/>
                </a:solidFill>
              </a:rPr>
              <a:t>ochrony</a:t>
            </a:r>
            <a:r>
              <a:rPr lang="pl-PL" sz="2600" dirty="0" smtClean="0">
                <a:solidFill>
                  <a:schemeClr val="tx1"/>
                </a:solidFill>
              </a:rPr>
              <a:t>;</a:t>
            </a:r>
          </a:p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o) koszty </a:t>
            </a:r>
            <a:r>
              <a:rPr lang="pl-PL" sz="2600" u="sng" dirty="0" smtClean="0">
                <a:solidFill>
                  <a:schemeClr val="tx1"/>
                </a:solidFill>
              </a:rPr>
              <a:t>sprzątania pomieszczeń </a:t>
            </a:r>
            <a:r>
              <a:rPr lang="pl-PL" sz="2600" dirty="0" smtClean="0">
                <a:solidFill>
                  <a:schemeClr val="tx1"/>
                </a:solidFill>
              </a:rPr>
              <a:t>związanych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z obsługą administracyjną projektu, w tym środki do utrzymania ich czystości</a:t>
            </a:r>
            <a:r>
              <a:rPr lang="pl-PL" sz="2600" dirty="0">
                <a:solidFill>
                  <a:schemeClr val="tx1"/>
                </a:solidFill>
              </a:rPr>
              <a:t> </a:t>
            </a:r>
            <a:r>
              <a:rPr lang="pl-PL" sz="2600" dirty="0" smtClean="0">
                <a:solidFill>
                  <a:schemeClr val="tx1"/>
                </a:solidFill>
              </a:rPr>
              <a:t>oraz dezynsekcję, dezynfekcję i deratyzację tych pomieszczeń;</a:t>
            </a:r>
          </a:p>
          <a:p>
            <a:r>
              <a:rPr lang="pl-PL" sz="2600" dirty="0" smtClean="0">
                <a:solidFill>
                  <a:schemeClr val="tx1"/>
                </a:solidFill>
              </a:rPr>
              <a:t>p) koszty </a:t>
            </a:r>
            <a:r>
              <a:rPr lang="pl-PL" sz="2600" u="sng" dirty="0" smtClean="0">
                <a:solidFill>
                  <a:schemeClr val="tx1"/>
                </a:solidFill>
              </a:rPr>
              <a:t>zabezpieczenia prawidłowej realizacji umowy</a:t>
            </a:r>
            <a:r>
              <a:rPr lang="pl-PL" sz="26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87043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188641"/>
            <a:ext cx="7595013" cy="792088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Szczegółowy budżet projektu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7488832" cy="5112568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pl-PL" sz="2900" u="sng" dirty="0" smtClean="0">
                <a:solidFill>
                  <a:schemeClr val="tx1"/>
                </a:solidFill>
              </a:rPr>
              <a:t>Koszty pośrednie</a:t>
            </a:r>
            <a:r>
              <a:rPr lang="pl-PL" sz="2900" dirty="0" smtClean="0">
                <a:solidFill>
                  <a:schemeClr val="tx1"/>
                </a:solidFill>
              </a:rPr>
              <a:t> są rozliczane wyłącznie</a:t>
            </a:r>
            <a:br>
              <a:rPr lang="pl-PL" sz="2900" dirty="0" smtClean="0">
                <a:solidFill>
                  <a:schemeClr val="tx1"/>
                </a:solidFill>
              </a:rPr>
            </a:br>
            <a:r>
              <a:rPr lang="pl-PL" sz="2900" dirty="0" smtClean="0">
                <a:solidFill>
                  <a:schemeClr val="tx1"/>
                </a:solidFill>
              </a:rPr>
              <a:t>z wykorzystaniem następujących stawek ryczałtowych: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900" b="1" dirty="0" smtClean="0">
                <a:solidFill>
                  <a:schemeClr val="tx1"/>
                </a:solidFill>
              </a:rPr>
              <a:t>25%</a:t>
            </a:r>
            <a:r>
              <a:rPr lang="pl-PL" sz="2900" dirty="0" smtClean="0">
                <a:solidFill>
                  <a:schemeClr val="tx1"/>
                </a:solidFill>
              </a:rPr>
              <a:t> kosztów bezpośrednich – w przypadku projektów </a:t>
            </a:r>
            <a:br>
              <a:rPr lang="pl-PL" sz="2900" dirty="0" smtClean="0">
                <a:solidFill>
                  <a:schemeClr val="tx1"/>
                </a:solidFill>
              </a:rPr>
            </a:br>
            <a:r>
              <a:rPr lang="pl-PL" sz="2900" dirty="0" smtClean="0">
                <a:solidFill>
                  <a:schemeClr val="tx1"/>
                </a:solidFill>
              </a:rPr>
              <a:t>o wartości kosztów bezpośrednich </a:t>
            </a:r>
            <a:br>
              <a:rPr lang="pl-PL" sz="2900" dirty="0" smtClean="0">
                <a:solidFill>
                  <a:schemeClr val="tx1"/>
                </a:solidFill>
              </a:rPr>
            </a:br>
            <a:r>
              <a:rPr lang="pl-PL" sz="2900" b="1" dirty="0" smtClean="0">
                <a:solidFill>
                  <a:schemeClr val="tx1"/>
                </a:solidFill>
              </a:rPr>
              <a:t>do 830 tys. zł włącznie</a:t>
            </a:r>
            <a:r>
              <a:rPr lang="pl-PL" sz="2900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900" b="1" dirty="0" smtClean="0">
                <a:solidFill>
                  <a:schemeClr val="tx1"/>
                </a:solidFill>
              </a:rPr>
              <a:t>20%</a:t>
            </a:r>
            <a:r>
              <a:rPr lang="pl-PL" sz="2900" dirty="0" smtClean="0">
                <a:solidFill>
                  <a:schemeClr val="tx1"/>
                </a:solidFill>
              </a:rPr>
              <a:t> kosztów bezpośrednich – w przypadku projektów </a:t>
            </a:r>
            <a:br>
              <a:rPr lang="pl-PL" sz="2900" dirty="0" smtClean="0">
                <a:solidFill>
                  <a:schemeClr val="tx1"/>
                </a:solidFill>
              </a:rPr>
            </a:br>
            <a:r>
              <a:rPr lang="pl-PL" sz="2900" dirty="0" smtClean="0">
                <a:solidFill>
                  <a:schemeClr val="tx1"/>
                </a:solidFill>
              </a:rPr>
              <a:t>o wartości kosztów bezpośrednich </a:t>
            </a:r>
            <a:r>
              <a:rPr lang="pl-PL" sz="2900" b="1" dirty="0" smtClean="0">
                <a:solidFill>
                  <a:schemeClr val="tx1"/>
                </a:solidFill>
              </a:rPr>
              <a:t>powyżej  830 tys. zł </a:t>
            </a:r>
            <a:br>
              <a:rPr lang="pl-PL" sz="2900" b="1" dirty="0" smtClean="0">
                <a:solidFill>
                  <a:schemeClr val="tx1"/>
                </a:solidFill>
              </a:rPr>
            </a:br>
            <a:r>
              <a:rPr lang="pl-PL" sz="2900" b="1" dirty="0" smtClean="0">
                <a:solidFill>
                  <a:schemeClr val="tx1"/>
                </a:solidFill>
              </a:rPr>
              <a:t>do 1 740 tys. zł włącznie</a:t>
            </a:r>
            <a:r>
              <a:rPr lang="pl-PL" sz="2900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900" b="1" dirty="0" smtClean="0">
                <a:solidFill>
                  <a:schemeClr val="tx1"/>
                </a:solidFill>
              </a:rPr>
              <a:t>15%</a:t>
            </a:r>
            <a:r>
              <a:rPr lang="pl-PL" sz="2900" dirty="0" smtClean="0">
                <a:solidFill>
                  <a:schemeClr val="tx1"/>
                </a:solidFill>
              </a:rPr>
              <a:t> kosztów bezpośrednich – w przypadku projektów </a:t>
            </a:r>
            <a:br>
              <a:rPr lang="pl-PL" sz="2900" dirty="0" smtClean="0">
                <a:solidFill>
                  <a:schemeClr val="tx1"/>
                </a:solidFill>
              </a:rPr>
            </a:br>
            <a:r>
              <a:rPr lang="pl-PL" sz="2900" dirty="0" smtClean="0">
                <a:solidFill>
                  <a:schemeClr val="tx1"/>
                </a:solidFill>
              </a:rPr>
              <a:t>o wartości kosztów bezpośrednich </a:t>
            </a:r>
            <a:r>
              <a:rPr lang="pl-PL" sz="2900" b="1" dirty="0" smtClean="0">
                <a:solidFill>
                  <a:schemeClr val="tx1"/>
                </a:solidFill>
              </a:rPr>
              <a:t>powyżej 1 740 tys. zł </a:t>
            </a:r>
            <a:br>
              <a:rPr lang="pl-PL" sz="2900" b="1" dirty="0" smtClean="0">
                <a:solidFill>
                  <a:schemeClr val="tx1"/>
                </a:solidFill>
              </a:rPr>
            </a:br>
            <a:r>
              <a:rPr lang="pl-PL" sz="2900" b="1" dirty="0" smtClean="0">
                <a:solidFill>
                  <a:schemeClr val="tx1"/>
                </a:solidFill>
              </a:rPr>
              <a:t>do 4 550 tys. zł włącznie</a:t>
            </a:r>
            <a:r>
              <a:rPr lang="pl-PL" sz="2900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900" b="1" dirty="0" smtClean="0">
                <a:solidFill>
                  <a:schemeClr val="tx1"/>
                </a:solidFill>
              </a:rPr>
              <a:t>10%</a:t>
            </a:r>
            <a:r>
              <a:rPr lang="pl-PL" sz="2900" dirty="0" smtClean="0">
                <a:solidFill>
                  <a:schemeClr val="tx1"/>
                </a:solidFill>
              </a:rPr>
              <a:t> kosztów bezpośrednich – w przypadku projektów </a:t>
            </a:r>
            <a:br>
              <a:rPr lang="pl-PL" sz="2900" dirty="0" smtClean="0">
                <a:solidFill>
                  <a:schemeClr val="tx1"/>
                </a:solidFill>
              </a:rPr>
            </a:br>
            <a:r>
              <a:rPr lang="pl-PL" sz="2900" dirty="0" smtClean="0">
                <a:solidFill>
                  <a:schemeClr val="tx1"/>
                </a:solidFill>
              </a:rPr>
              <a:t>o wartości kosztów bezpośrednich </a:t>
            </a:r>
            <a:r>
              <a:rPr lang="pl-PL" sz="2900" b="1" dirty="0" smtClean="0">
                <a:solidFill>
                  <a:schemeClr val="tx1"/>
                </a:solidFill>
              </a:rPr>
              <a:t>przekraczającej </a:t>
            </a:r>
            <a:br>
              <a:rPr lang="pl-PL" sz="2900" b="1" dirty="0" smtClean="0">
                <a:solidFill>
                  <a:schemeClr val="tx1"/>
                </a:solidFill>
              </a:rPr>
            </a:br>
            <a:r>
              <a:rPr lang="pl-PL" sz="2900" b="1" dirty="0" smtClean="0">
                <a:solidFill>
                  <a:schemeClr val="tx1"/>
                </a:solidFill>
              </a:rPr>
              <a:t>4 550 tys. zł.</a:t>
            </a:r>
          </a:p>
          <a:p>
            <a:pPr algn="l"/>
            <a:r>
              <a:rPr lang="pl-PL" u="sng" dirty="0" smtClean="0">
                <a:solidFill>
                  <a:schemeClr val="tx1"/>
                </a:solidFill>
              </a:rPr>
              <a:t>Wartość kosztów bezpośrednich, o których mowa powyżej jest liczona </a:t>
            </a:r>
            <a:br>
              <a:rPr lang="pl-PL" u="sng" dirty="0" smtClean="0">
                <a:solidFill>
                  <a:schemeClr val="tx1"/>
                </a:solidFill>
              </a:rPr>
            </a:br>
            <a:r>
              <a:rPr lang="pl-PL" u="sng" dirty="0" smtClean="0">
                <a:solidFill>
                  <a:schemeClr val="tx1"/>
                </a:solidFill>
              </a:rPr>
              <a:t>z pomniejszeniem  kosztu racjonalnych usprawnień</a:t>
            </a:r>
            <a:r>
              <a:rPr lang="pl-PL" dirty="0" smtClean="0">
                <a:solidFill>
                  <a:schemeClr val="tx1"/>
                </a:solidFill>
              </a:rPr>
              <a:t>, o których mowa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 „Wytycznych w zakresie realizacji zasady równości szans i niedyskryminacji,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 tym dostępności dla osób z niepełnosprawnościami oraz zasady równości szans kobiet i mężczyzn w ramach funduszy unijnych na lata 2014-2020”.</a:t>
            </a:r>
          </a:p>
          <a:p>
            <a:endParaRPr lang="pl-PL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0764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908721"/>
            <a:ext cx="7700392" cy="288032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Cross-</a:t>
            </a:r>
            <a:r>
              <a:rPr lang="pl-PL" sz="3400" dirty="0" err="1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financing</a:t>
            </a:r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i środki trwałe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488832" cy="4824536"/>
          </a:xfrm>
        </p:spPr>
        <p:txBody>
          <a:bodyPr>
            <a:normAutofit fontScale="92500"/>
          </a:bodyPr>
          <a:lstStyle/>
          <a:p>
            <a:pPr>
              <a:spcAft>
                <a:spcPts val="24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Wydatki w ramach projektu </a:t>
            </a:r>
            <a:r>
              <a:rPr lang="pl-PL" sz="2600" b="1" dirty="0" smtClean="0">
                <a:solidFill>
                  <a:schemeClr val="tx1"/>
                </a:solidFill>
              </a:rPr>
              <a:t>nie mogą stanowić wydatków objętych cross-</a:t>
            </a:r>
            <a:r>
              <a:rPr lang="pl-PL" sz="2600" b="1" dirty="0" err="1" smtClean="0">
                <a:solidFill>
                  <a:schemeClr val="tx1"/>
                </a:solidFill>
              </a:rPr>
              <a:t>financingiem</a:t>
            </a:r>
            <a:r>
              <a:rPr lang="pl-PL" sz="2600" b="1" dirty="0" smtClean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pl-PL" dirty="0" smtClean="0">
                <a:solidFill>
                  <a:schemeClr val="tx1"/>
                </a:solidFill>
              </a:rPr>
              <a:t>Zakup środków trwałych będzie kwalifikowalny jedynie, gdy ma na celu wspomaganie procesu wdrażania projektu.</a:t>
            </a:r>
          </a:p>
          <a:p>
            <a:pPr>
              <a:spcAft>
                <a:spcPts val="600"/>
              </a:spcAft>
            </a:pPr>
            <a:r>
              <a:rPr lang="pl-PL" dirty="0" smtClean="0">
                <a:solidFill>
                  <a:schemeClr val="tx1"/>
                </a:solidFill>
              </a:rPr>
              <a:t>Wydatki te mogą zostać uznane za kwalifikowalne pod warunkiem wskazania ich we wniosku wraz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uzasadnieniem konieczności ich zakupu.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Wydatki na zakup środków trwałych nie mogą przekroczyć 10% wydatków kwalifikowalnych projektu.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endParaRPr lang="pl-PL" sz="2600" dirty="0" smtClean="0">
              <a:solidFill>
                <a:schemeClr val="tx1"/>
              </a:solidFill>
            </a:endParaRPr>
          </a:p>
          <a:p>
            <a:endParaRPr lang="pl-PL" sz="2600" dirty="0" smtClean="0">
              <a:solidFill>
                <a:schemeClr val="tx1"/>
              </a:solidFill>
            </a:endParaRPr>
          </a:p>
          <a:p>
            <a:endParaRPr lang="pl-PL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4768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576063"/>
          </a:xfrm>
        </p:spPr>
        <p:txBody>
          <a:bodyPr/>
          <a:lstStyle/>
          <a:p>
            <a:r>
              <a:rPr lang="pl-PL" sz="37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Ś</a:t>
            </a:r>
            <a:r>
              <a:rPr lang="pl-PL" sz="37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rodki trwałe</a:t>
            </a:r>
            <a:endParaRPr lang="pl-PL" sz="37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488832" cy="4824536"/>
          </a:xfrm>
        </p:spPr>
        <p:txBody>
          <a:bodyPr>
            <a:normAutofit/>
          </a:bodyPr>
          <a:lstStyle/>
          <a:p>
            <a:endParaRPr lang="pl-PL" sz="3200" dirty="0" smtClean="0">
              <a:solidFill>
                <a:schemeClr val="tx1"/>
              </a:solidFill>
            </a:endParaRPr>
          </a:p>
          <a:p>
            <a:r>
              <a:rPr lang="pl-PL" sz="3200" dirty="0" smtClean="0">
                <a:solidFill>
                  <a:schemeClr val="tx1"/>
                </a:solidFill>
              </a:rPr>
              <a:t>W przedmiotowym konkursie </a:t>
            </a:r>
            <a:r>
              <a:rPr lang="pl-PL" sz="3200" b="1" dirty="0" smtClean="0">
                <a:solidFill>
                  <a:schemeClr val="tx1"/>
                </a:solidFill>
              </a:rPr>
              <a:t>nie została dopuszczona możliwość finansowania środków trwałych </a:t>
            </a:r>
            <a:br>
              <a:rPr lang="pl-PL" sz="3200" b="1" dirty="0" smtClean="0">
                <a:solidFill>
                  <a:schemeClr val="tx1"/>
                </a:solidFill>
              </a:rPr>
            </a:br>
            <a:r>
              <a:rPr lang="pl-PL" sz="3200" b="1" dirty="0" smtClean="0">
                <a:solidFill>
                  <a:schemeClr val="tx1"/>
                </a:solidFill>
              </a:rPr>
              <a:t>w postaci zakupu </a:t>
            </a:r>
            <a:r>
              <a:rPr lang="pl-PL" sz="3200" b="1" dirty="0" err="1" smtClean="0">
                <a:solidFill>
                  <a:schemeClr val="tx1"/>
                </a:solidFill>
              </a:rPr>
              <a:t>mammobusa</a:t>
            </a:r>
            <a:r>
              <a:rPr lang="pl-PL" sz="3200" b="1" dirty="0" smtClean="0">
                <a:solidFill>
                  <a:schemeClr val="tx1"/>
                </a:solidFill>
              </a:rPr>
              <a:t>, </a:t>
            </a:r>
            <a:r>
              <a:rPr lang="pl-PL" sz="3200" b="1" dirty="0" err="1" smtClean="0">
                <a:solidFill>
                  <a:schemeClr val="tx1"/>
                </a:solidFill>
              </a:rPr>
              <a:t>cytobusa</a:t>
            </a:r>
            <a:r>
              <a:rPr lang="pl-PL" sz="3200" b="1" dirty="0" smtClean="0">
                <a:solidFill>
                  <a:schemeClr val="tx1"/>
                </a:solidFill>
              </a:rPr>
              <a:t> i </a:t>
            </a:r>
            <a:r>
              <a:rPr lang="pl-PL" sz="3200" b="1" dirty="0" err="1" smtClean="0">
                <a:solidFill>
                  <a:schemeClr val="tx1"/>
                </a:solidFill>
              </a:rPr>
              <a:t>kolonoskopu</a:t>
            </a:r>
            <a:r>
              <a:rPr lang="pl-PL" sz="3200" b="1" dirty="0" smtClean="0">
                <a:solidFill>
                  <a:schemeClr val="tx1"/>
                </a:solidFill>
              </a:rPr>
              <a:t>.</a:t>
            </a:r>
          </a:p>
          <a:p>
            <a:endParaRPr lang="pl-PL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6803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340768"/>
          </a:xfrm>
        </p:spPr>
        <p:txBody>
          <a:bodyPr/>
          <a:lstStyle/>
          <a:p>
            <a:r>
              <a:rPr lang="pl-PL" sz="3400" dirty="0" smtClean="0">
                <a:latin typeface="Garamond" panose="02020404030301010803" pitchFamily="18" charset="0"/>
              </a:rPr>
              <a:t>Pomoc de </a:t>
            </a:r>
            <a:r>
              <a:rPr lang="pl-PL" sz="3400" dirty="0" err="1" smtClean="0">
                <a:latin typeface="Garamond" panose="02020404030301010803" pitchFamily="18" charset="0"/>
              </a:rPr>
              <a:t>minimis</a:t>
            </a:r>
            <a:r>
              <a:rPr lang="pl-PL" sz="3400" dirty="0" smtClean="0">
                <a:latin typeface="Garamond" panose="02020404030301010803" pitchFamily="18" charset="0"/>
              </a:rPr>
              <a:t> i pomoc publiczna</a:t>
            </a:r>
            <a:endParaRPr lang="pl-PL" sz="3400" dirty="0">
              <a:latin typeface="Garamond" panose="020204040303010108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Wsparcie udzielane w ramach niniejszego konkursu co do zasady nie ma charakteru pomocy publicznej.</a:t>
            </a:r>
          </a:p>
          <a:p>
            <a:pPr marL="0" indent="0" algn="ctr">
              <a:buNone/>
            </a:pPr>
            <a:endParaRPr lang="pl-PL" sz="2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Z uwagi na złożoność przypadków występujących w ramach projektów w niniejszym konkursie, każdy wydatek będzie rozpatrywany indywidualnie pod kątem spełnienia przesłanek występowania pomocy publicznej.</a:t>
            </a:r>
          </a:p>
          <a:p>
            <a:pPr marL="0" indent="0" algn="ctr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 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959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412360" cy="1224136"/>
          </a:xfrm>
        </p:spPr>
        <p:txBody>
          <a:bodyPr/>
          <a:lstStyle/>
          <a:p>
            <a:r>
              <a:rPr lang="pl-PL" sz="3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Procedura składania wniosków</a:t>
            </a:r>
            <a:br>
              <a:rPr lang="pl-PL" sz="3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 dofinansowanie</a:t>
            </a:r>
            <a:endParaRPr lang="pl-PL" sz="30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704856" cy="4752528"/>
          </a:xfrm>
        </p:spPr>
        <p:txBody>
          <a:bodyPr>
            <a:noAutofit/>
          </a:bodyPr>
          <a:lstStyle/>
          <a:p>
            <a:r>
              <a:rPr lang="pl-PL" sz="2200" dirty="0">
                <a:solidFill>
                  <a:schemeClr val="tx1"/>
                </a:solidFill>
              </a:rPr>
              <a:t>Nabór wniosków o dofinansowanie realizacji projektów </a:t>
            </a:r>
            <a:r>
              <a:rPr lang="pl-PL" sz="2200" dirty="0" smtClean="0">
                <a:solidFill>
                  <a:schemeClr val="tx1"/>
                </a:solidFill>
              </a:rPr>
              <a:t>będzie prowadzony</a:t>
            </a:r>
          </a:p>
          <a:p>
            <a:pPr>
              <a:spcAft>
                <a:spcPts val="3000"/>
              </a:spcAft>
            </a:pPr>
            <a:r>
              <a:rPr lang="pl-PL" sz="2200" b="1" dirty="0" smtClean="0">
                <a:solidFill>
                  <a:schemeClr val="tx1"/>
                </a:solidFill>
              </a:rPr>
              <a:t>od 16 grudnia 2016 roku </a:t>
            </a:r>
            <a:br>
              <a:rPr lang="pl-PL" sz="2200" b="1" dirty="0" smtClean="0">
                <a:solidFill>
                  <a:schemeClr val="tx1"/>
                </a:solidFill>
              </a:rPr>
            </a:br>
            <a:r>
              <a:rPr lang="pl-PL" sz="2200" b="1" dirty="0" smtClean="0">
                <a:solidFill>
                  <a:schemeClr val="tx1"/>
                </a:solidFill>
              </a:rPr>
              <a:t>do 17 stycznia 2017 roku.</a:t>
            </a:r>
            <a:endParaRPr lang="pl-PL" sz="2200" b="1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pl-PL" sz="2200" dirty="0" smtClean="0">
                <a:solidFill>
                  <a:schemeClr val="tx1"/>
                </a:solidFill>
              </a:rPr>
              <a:t>Ostateczny termin złożenia wniosku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w wersji elektronicznej - 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17 stycznia 2017 r. godz. 15.30 </a:t>
            </a:r>
          </a:p>
          <a:p>
            <a:pPr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</a:rPr>
              <a:t>Wnioski w formie papierowej mogą wpłynąć dodatkowo w ciągu 3 dni roboczych, licząc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od pierwszego dnia roboczego następującego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po dniu zakończenia konkursu, czyli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do 20 stycznia 2017 roku do 15.30.</a:t>
            </a:r>
          </a:p>
        </p:txBody>
      </p:sp>
    </p:spTree>
    <p:extLst>
      <p:ext uri="{BB962C8B-B14F-4D97-AF65-F5344CB8AC3E}">
        <p14:creationId xmlns:p14="http://schemas.microsoft.com/office/powerpoint/2010/main" val="21942437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628384" cy="648072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Procedura składania wniosków</a:t>
            </a:r>
            <a:b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 dofinansowanie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488832" cy="424847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pl-PL" sz="2800" dirty="0" smtClean="0">
                <a:solidFill>
                  <a:schemeClr val="tx1"/>
                </a:solidFill>
              </a:rPr>
              <a:t>Wnioski są składane w dwóch formach:</a:t>
            </a:r>
          </a:p>
          <a:p>
            <a:pPr marL="514350" indent="-514350">
              <a:buFont typeface="+mj-lt"/>
              <a:buAutoNum type="alphaLcParenR"/>
            </a:pPr>
            <a:r>
              <a:rPr lang="pl-PL" sz="2800" u="sng" dirty="0">
                <a:solidFill>
                  <a:schemeClr val="tx1"/>
                </a:solidFill>
              </a:rPr>
              <a:t>w</a:t>
            </a:r>
            <a:r>
              <a:rPr lang="pl-PL" sz="2800" u="sng" dirty="0" smtClean="0">
                <a:solidFill>
                  <a:schemeClr val="tx1"/>
                </a:solidFill>
              </a:rPr>
              <a:t> formie elektronicznej</a:t>
            </a: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za pośrednictwem GWA EFS w ramach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 SOWA RPOWP, dostępnego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na stronie rpo.wrotapodlasia.pl 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oraz</a:t>
            </a:r>
          </a:p>
          <a:p>
            <a:r>
              <a:rPr lang="pl-PL" sz="2800" u="sng" dirty="0" smtClean="0">
                <a:solidFill>
                  <a:schemeClr val="tx1"/>
                </a:solidFill>
              </a:rPr>
              <a:t>b) w formie papierowej 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wydrukowanej z systemu GWA EFS w ramach SOWA RPOWP, opatrzonej podpisem osoby/osób uprawnionych do złożenia wniosku wraz z </a:t>
            </a:r>
          </a:p>
          <a:p>
            <a:r>
              <a:rPr lang="pl-PL" sz="2800" i="1" dirty="0" smtClean="0">
                <a:solidFill>
                  <a:schemeClr val="tx1"/>
                </a:solidFill>
              </a:rPr>
              <a:t>Potwierdzeniem Przesłania do IZ RPOWP Elektronicznej Wersji Wniosku o Dofinansowanie w Ramach Regionalnego Programu Operacyjnego Województwa Podlaskiego </a:t>
            </a:r>
            <a:br>
              <a:rPr lang="pl-PL" sz="2800" i="1" dirty="0" smtClean="0">
                <a:solidFill>
                  <a:schemeClr val="tx1"/>
                </a:solidFill>
              </a:rPr>
            </a:br>
            <a:r>
              <a:rPr lang="pl-PL" sz="2800" i="1" dirty="0" smtClean="0">
                <a:solidFill>
                  <a:schemeClr val="tx1"/>
                </a:solidFill>
              </a:rPr>
              <a:t>na lata 2014-2020</a:t>
            </a:r>
            <a:endParaRPr lang="pl-PL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6144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628384" cy="720080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Procedura składania wniosków</a:t>
            </a:r>
            <a:b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 dofinansowanie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488832" cy="4608512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Wnioski w formie papierowej można dostarczyć:</a:t>
            </a:r>
          </a:p>
          <a:p>
            <a:pPr marL="514350" indent="-514350">
              <a:spcBef>
                <a:spcPts val="0"/>
              </a:spcBef>
              <a:buFont typeface="+mj-lt"/>
              <a:buAutoNum type="alphaLcParenR"/>
            </a:pPr>
            <a:r>
              <a:rPr lang="pl-PL" sz="2600" u="sng" dirty="0" smtClean="0">
                <a:solidFill>
                  <a:schemeClr val="tx1"/>
                </a:solidFill>
              </a:rPr>
              <a:t>osobiście</a:t>
            </a:r>
            <a:r>
              <a:rPr lang="pl-PL" sz="2600" dirty="0" smtClean="0">
                <a:solidFill>
                  <a:schemeClr val="tx1"/>
                </a:solidFill>
              </a:rPr>
              <a:t> do Wojewódzkiego Urzędu Pracy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w Białymstoku, ul. Pogodna 22,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 </a:t>
            </a:r>
            <a:r>
              <a:rPr lang="pl-PL" sz="2600" b="1" dirty="0" smtClean="0">
                <a:solidFill>
                  <a:schemeClr val="tx1"/>
                </a:solidFill>
              </a:rPr>
              <a:t>Punkt Przyjęć Wniosków, pokój nr 02</a:t>
            </a:r>
            <a:r>
              <a:rPr lang="pl-PL" sz="2600" dirty="0" smtClean="0">
                <a:solidFill>
                  <a:schemeClr val="tx1"/>
                </a:solidFill>
              </a:rPr>
              <a:t>,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w godzinach pracy Urzędu, tj.: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 poniedziałek: 8.00 – 16.00</a:t>
            </a:r>
            <a:r>
              <a:rPr lang="pl-PL" sz="2600" dirty="0">
                <a:solidFill>
                  <a:schemeClr val="tx1"/>
                </a:solidFill>
              </a:rPr>
              <a:t>,</a:t>
            </a:r>
            <a:endParaRPr lang="pl-PL" sz="2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wtorek – piątek: 7.30 – 15.30;</a:t>
            </a:r>
          </a:p>
          <a:p>
            <a:pPr>
              <a:spcAft>
                <a:spcPts val="6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b) </a:t>
            </a:r>
            <a:r>
              <a:rPr lang="pl-PL" sz="2600" u="sng" dirty="0" smtClean="0">
                <a:solidFill>
                  <a:schemeClr val="tx1"/>
                </a:solidFill>
              </a:rPr>
              <a:t>przesyłką kurierską</a:t>
            </a:r>
            <a:r>
              <a:rPr lang="pl-PL" sz="2600" dirty="0">
                <a:solidFill>
                  <a:schemeClr val="tx1"/>
                </a:solidFill>
              </a:rPr>
              <a:t>;</a:t>
            </a:r>
            <a:endParaRPr lang="pl-PL" sz="2600" dirty="0" smtClean="0">
              <a:solidFill>
                <a:schemeClr val="tx1"/>
              </a:solidFill>
            </a:endParaRPr>
          </a:p>
          <a:p>
            <a:r>
              <a:rPr lang="pl-PL" sz="2600" dirty="0" smtClean="0">
                <a:solidFill>
                  <a:schemeClr val="tx1"/>
                </a:solidFill>
              </a:rPr>
              <a:t>c) </a:t>
            </a:r>
            <a:r>
              <a:rPr lang="pl-PL" sz="2600" u="sng" dirty="0" smtClean="0">
                <a:solidFill>
                  <a:schemeClr val="tx1"/>
                </a:solidFill>
              </a:rPr>
              <a:t>pocztą</a:t>
            </a:r>
          </a:p>
          <a:p>
            <a:endParaRPr lang="pl-PL" sz="2600" dirty="0">
              <a:solidFill>
                <a:schemeClr val="tx1"/>
              </a:solidFill>
            </a:endParaRPr>
          </a:p>
          <a:p>
            <a:r>
              <a:rPr lang="pl-PL" sz="2600" dirty="0">
                <a:solidFill>
                  <a:schemeClr val="tx1"/>
                </a:solidFill>
              </a:rPr>
              <a:t>Wniosek w formie papierowej należy złożyć</a:t>
            </a:r>
            <a:br>
              <a:rPr lang="pl-PL" sz="2600" dirty="0">
                <a:solidFill>
                  <a:schemeClr val="tx1"/>
                </a:solidFill>
              </a:rPr>
            </a:br>
            <a:r>
              <a:rPr lang="pl-PL" sz="2600" dirty="0">
                <a:solidFill>
                  <a:schemeClr val="tx1"/>
                </a:solidFill>
              </a:rPr>
              <a:t>w dwóch jednobrzmiących egzemplarzach.</a:t>
            </a:r>
          </a:p>
          <a:p>
            <a:endParaRPr lang="pl-PL" sz="2600" dirty="0">
              <a:solidFill>
                <a:schemeClr val="tx1"/>
              </a:solidFill>
            </a:endParaRPr>
          </a:p>
          <a:p>
            <a:r>
              <a:rPr lang="pl-PL" sz="2600" dirty="0">
                <a:solidFill>
                  <a:schemeClr val="tx1"/>
                </a:solidFill>
              </a:rPr>
              <a:t>Strony wniosku powinny być trwale spięte</a:t>
            </a:r>
            <a:r>
              <a:rPr lang="pl-PL" sz="2600" dirty="0" smtClean="0">
                <a:solidFill>
                  <a:schemeClr val="tx1"/>
                </a:solidFill>
              </a:rPr>
              <a:t>.</a:t>
            </a:r>
            <a:endParaRPr lang="pl-PL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008112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Uzupełnienie lub poprawienie wniosków</a:t>
            </a: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 dofinansowanie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2204864"/>
            <a:ext cx="7488832" cy="43924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2600" dirty="0" smtClean="0">
                <a:solidFill>
                  <a:schemeClr val="tx1"/>
                </a:solidFill>
              </a:rPr>
              <a:t>Weryfikacja, czy we wniosku są braki formalne lub oczywiste omyłki dokonywana jest za pomocą </a:t>
            </a:r>
            <a:r>
              <a:rPr lang="pl-PL" sz="2600" i="1" dirty="0" smtClean="0">
                <a:solidFill>
                  <a:schemeClr val="tx1"/>
                </a:solidFill>
              </a:rPr>
              <a:t>„Karty weryfikacji poprawności wniosku w ramach RPOWP”</a:t>
            </a:r>
            <a:r>
              <a:rPr lang="pl-PL" sz="2600" dirty="0" smtClean="0">
                <a:solidFill>
                  <a:schemeClr val="tx1"/>
                </a:solidFill>
              </a:rPr>
              <a:t> (załącznik nr 1).</a:t>
            </a:r>
            <a:endParaRPr lang="pl-PL" sz="2600" dirty="0">
              <a:solidFill>
                <a:schemeClr val="tx1"/>
              </a:solidFill>
            </a:endParaRPr>
          </a:p>
          <a:p>
            <a:r>
              <a:rPr lang="pl-PL" sz="2600" dirty="0" smtClean="0">
                <a:solidFill>
                  <a:schemeClr val="tx1"/>
                </a:solidFill>
              </a:rPr>
              <a:t>Polega to na sprawdzeniu kompletności wniosku oraz opatrzenia go podpisem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i pieczęcią.</a:t>
            </a:r>
          </a:p>
          <a:p>
            <a:endParaRPr lang="pl-PL" sz="2600" dirty="0" smtClean="0">
              <a:solidFill>
                <a:schemeClr val="tx1"/>
              </a:solidFill>
            </a:endParaRPr>
          </a:p>
          <a:p>
            <a:endParaRPr lang="pl-PL" sz="2600" dirty="0">
              <a:solidFill>
                <a:schemeClr val="tx1"/>
              </a:solidFill>
            </a:endParaRPr>
          </a:p>
          <a:p>
            <a:endParaRPr lang="pl-PL" sz="2600" dirty="0">
              <a:solidFill>
                <a:schemeClr val="tx1"/>
              </a:solidFill>
            </a:endParaRPr>
          </a:p>
          <a:p>
            <a:endParaRPr lang="pl-PL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4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628384" cy="648073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Program profilaktyki raka piersi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412776"/>
            <a:ext cx="7488832" cy="4824536"/>
          </a:xfrm>
        </p:spPr>
        <p:txBody>
          <a:bodyPr>
            <a:noAutofit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Program profilaktyki raka piersi</a:t>
            </a:r>
            <a:r>
              <a:rPr lang="pl-PL" dirty="0">
                <a:solidFill>
                  <a:schemeClr val="tx1"/>
                </a:solidFill>
              </a:rPr>
              <a:t>:</a:t>
            </a:r>
            <a:endParaRPr lang="pl-PL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000" u="sng" dirty="0" smtClean="0">
                <a:solidFill>
                  <a:schemeClr val="tx1"/>
                </a:solidFill>
              </a:rPr>
              <a:t>działania informacyjno-edukacyjne </a:t>
            </a:r>
            <a:r>
              <a:rPr lang="pl-PL" sz="2000" dirty="0" smtClean="0">
                <a:solidFill>
                  <a:schemeClr val="tx1"/>
                </a:solidFill>
              </a:rPr>
              <a:t>oraz dotyczące  </a:t>
            </a:r>
            <a:r>
              <a:rPr lang="pl-PL" sz="2000" u="sng" dirty="0" smtClean="0">
                <a:solidFill>
                  <a:schemeClr val="tx1"/>
                </a:solidFill>
              </a:rPr>
              <a:t>edukacji prozdrowotnej </a:t>
            </a:r>
            <a:r>
              <a:rPr lang="pl-PL" sz="2000" dirty="0" smtClean="0">
                <a:solidFill>
                  <a:schemeClr val="tx1"/>
                </a:solidFill>
              </a:rPr>
              <a:t>o charakterze lokalnym, mające na celu zachęcenie kobiet do badań profilaktycznych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000" u="sng" dirty="0">
                <a:solidFill>
                  <a:schemeClr val="tx1"/>
                </a:solidFill>
              </a:rPr>
              <a:t>z</a:t>
            </a:r>
            <a:r>
              <a:rPr lang="pl-PL" sz="2000" u="sng" dirty="0" smtClean="0">
                <a:solidFill>
                  <a:schemeClr val="tx1"/>
                </a:solidFill>
              </a:rPr>
              <a:t>apewnienie dojazdu </a:t>
            </a:r>
            <a:r>
              <a:rPr lang="pl-PL" sz="2000" dirty="0" smtClean="0">
                <a:solidFill>
                  <a:schemeClr val="tx1"/>
                </a:solidFill>
              </a:rPr>
              <a:t>z miejsca zamieszkania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do miejsca wykonywania badania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i z powrotem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000" u="sng" dirty="0">
                <a:solidFill>
                  <a:schemeClr val="tx1"/>
                </a:solidFill>
              </a:rPr>
              <a:t>z</a:t>
            </a:r>
            <a:r>
              <a:rPr lang="pl-PL" sz="2000" u="sng" dirty="0" smtClean="0">
                <a:solidFill>
                  <a:schemeClr val="tx1"/>
                </a:solidFill>
              </a:rPr>
              <a:t>apewnienie opieki nad osobą niesamodzielną</a:t>
            </a:r>
            <a:r>
              <a:rPr lang="pl-PL" sz="2000" dirty="0" smtClean="0">
                <a:solidFill>
                  <a:schemeClr val="tx1"/>
                </a:solidFill>
              </a:rPr>
              <a:t>, którą opiekuje się osoba objęta wsparciem, w czasie korzystania ze wsparcia</a:t>
            </a:r>
            <a:endParaRPr lang="pl-PL" sz="2000" dirty="0">
              <a:solidFill>
                <a:schemeClr val="tx1"/>
              </a:solidFill>
            </a:endParaRPr>
          </a:p>
          <a:p>
            <a:r>
              <a:rPr lang="pl-PL" sz="2000" b="1" dirty="0" smtClean="0">
                <a:solidFill>
                  <a:schemeClr val="tx1"/>
                </a:solidFill>
              </a:rPr>
              <a:t>Działania informacyjno-edukacyjne i edukacja prozdrowotna </a:t>
            </a:r>
            <a:r>
              <a:rPr lang="pl-PL" sz="2000" b="1" u="sng" dirty="0" smtClean="0">
                <a:solidFill>
                  <a:schemeClr val="tx1"/>
                </a:solidFill>
              </a:rPr>
              <a:t>nie mogą stanowić jedynego działania </a:t>
            </a:r>
            <a:r>
              <a:rPr lang="pl-PL" sz="2000" b="1" dirty="0" smtClean="0">
                <a:solidFill>
                  <a:schemeClr val="tx1"/>
                </a:solidFill>
              </a:rPr>
              <a:t/>
            </a:r>
            <a:br>
              <a:rPr lang="pl-PL" sz="2000" b="1" dirty="0" smtClean="0">
                <a:solidFill>
                  <a:schemeClr val="tx1"/>
                </a:solidFill>
              </a:rPr>
            </a:br>
            <a:r>
              <a:rPr lang="pl-PL" sz="2000" b="1" dirty="0" smtClean="0">
                <a:solidFill>
                  <a:schemeClr val="tx1"/>
                </a:solidFill>
              </a:rPr>
              <a:t>w ramach projektu.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1463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00392" cy="792088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Uzupełnienie lub poprawienie wniosków</a:t>
            </a:r>
            <a:b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 dofinansowanie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488832" cy="4824536"/>
          </a:xfrm>
        </p:spPr>
        <p:txBody>
          <a:bodyPr>
            <a:normAutofit fontScale="92500" lnSpcReduction="20000"/>
          </a:bodyPr>
          <a:lstStyle/>
          <a:p>
            <a:r>
              <a:rPr lang="pl-PL" sz="2600" dirty="0">
                <a:solidFill>
                  <a:schemeClr val="tx1"/>
                </a:solidFill>
              </a:rPr>
              <a:t>W przypadku </a:t>
            </a:r>
            <a:r>
              <a:rPr lang="pl-PL" sz="2600" dirty="0" smtClean="0">
                <a:solidFill>
                  <a:schemeClr val="tx1"/>
                </a:solidFill>
              </a:rPr>
              <a:t>stwierdzenia </a:t>
            </a:r>
            <a:r>
              <a:rPr lang="pl-PL" sz="2600" dirty="0">
                <a:solidFill>
                  <a:schemeClr val="tx1"/>
                </a:solidFill>
              </a:rPr>
              <a:t>braków lub </a:t>
            </a:r>
            <a:r>
              <a:rPr lang="pl-PL" sz="2600" dirty="0" smtClean="0">
                <a:solidFill>
                  <a:schemeClr val="tx1"/>
                </a:solidFill>
              </a:rPr>
              <a:t>omyłek, </a:t>
            </a:r>
            <a:r>
              <a:rPr lang="pl-PL" sz="2600" dirty="0">
                <a:solidFill>
                  <a:schemeClr val="tx1"/>
                </a:solidFill>
              </a:rPr>
              <a:t>wysyłane </a:t>
            </a:r>
            <a:r>
              <a:rPr lang="pl-PL" sz="2600" dirty="0" smtClean="0">
                <a:solidFill>
                  <a:schemeClr val="tx1"/>
                </a:solidFill>
              </a:rPr>
              <a:t>jest do wnioskodawcy pismo  </a:t>
            </a:r>
            <a:r>
              <a:rPr lang="pl-PL" sz="2600" dirty="0">
                <a:solidFill>
                  <a:schemeClr val="tx1"/>
                </a:solidFill>
              </a:rPr>
              <a:t/>
            </a:r>
            <a:br>
              <a:rPr lang="pl-PL" sz="2600" dirty="0">
                <a:solidFill>
                  <a:schemeClr val="tx1"/>
                </a:solidFill>
              </a:rPr>
            </a:br>
            <a:r>
              <a:rPr lang="pl-PL" sz="2600" dirty="0">
                <a:solidFill>
                  <a:schemeClr val="tx1"/>
                </a:solidFill>
              </a:rPr>
              <a:t>z informacją o możliwości dokonania korekty </a:t>
            </a:r>
            <a:r>
              <a:rPr lang="pl-PL" sz="2600" dirty="0" smtClean="0">
                <a:solidFill>
                  <a:schemeClr val="tx1"/>
                </a:solidFill>
              </a:rPr>
              <a:t/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lub </a:t>
            </a:r>
            <a:r>
              <a:rPr lang="pl-PL" sz="2600" dirty="0">
                <a:solidFill>
                  <a:schemeClr val="tx1"/>
                </a:solidFill>
              </a:rPr>
              <a:t>uzupełnienia wniosku </a:t>
            </a:r>
            <a:br>
              <a:rPr lang="pl-PL" sz="2600" dirty="0">
                <a:solidFill>
                  <a:schemeClr val="tx1"/>
                </a:solidFill>
              </a:rPr>
            </a:br>
            <a:r>
              <a:rPr lang="pl-PL" sz="2600" dirty="0">
                <a:solidFill>
                  <a:schemeClr val="tx1"/>
                </a:solidFill>
              </a:rPr>
              <a:t>w określonym zakresie i terminie</a:t>
            </a:r>
            <a:r>
              <a:rPr lang="pl-PL" sz="2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sz="2600" dirty="0">
                <a:solidFill>
                  <a:schemeClr val="tx1"/>
                </a:solidFill>
              </a:rPr>
              <a:t>Brak terminowego </a:t>
            </a:r>
            <a:r>
              <a:rPr lang="pl-PL" sz="2600" dirty="0" smtClean="0">
                <a:solidFill>
                  <a:schemeClr val="tx1"/>
                </a:solidFill>
              </a:rPr>
              <a:t>uzupełnienia bądź korekty wniosku </a:t>
            </a:r>
            <a:r>
              <a:rPr lang="pl-PL" sz="2600" dirty="0">
                <a:solidFill>
                  <a:schemeClr val="tx1"/>
                </a:solidFill>
              </a:rPr>
              <a:t>lub </a:t>
            </a:r>
            <a:r>
              <a:rPr lang="pl-PL" sz="2600" dirty="0" smtClean="0">
                <a:solidFill>
                  <a:schemeClr val="tx1"/>
                </a:solidFill>
              </a:rPr>
              <a:t>uzupełnienie </a:t>
            </a:r>
            <a:r>
              <a:rPr lang="pl-PL" sz="2600" dirty="0">
                <a:solidFill>
                  <a:schemeClr val="tx1"/>
                </a:solidFill>
              </a:rPr>
              <a:t>wniosku w zakresie niezgodnym z zakresem określonym w </a:t>
            </a:r>
            <a:r>
              <a:rPr lang="pl-PL" sz="2600" dirty="0" smtClean="0">
                <a:solidFill>
                  <a:schemeClr val="tx1"/>
                </a:solidFill>
              </a:rPr>
              <a:t>piśmie, </a:t>
            </a:r>
            <a:r>
              <a:rPr lang="pl-PL" sz="2600" dirty="0">
                <a:solidFill>
                  <a:schemeClr val="tx1"/>
                </a:solidFill>
              </a:rPr>
              <a:t>skutkuje pozostawieniem wniosku bez rozpatrzenia.</a:t>
            </a:r>
          </a:p>
          <a:p>
            <a:endParaRPr lang="pl-PL" sz="2600" dirty="0">
              <a:solidFill>
                <a:schemeClr val="tx1"/>
              </a:solidFill>
            </a:endParaRPr>
          </a:p>
          <a:p>
            <a:r>
              <a:rPr lang="pl-PL" sz="2600" dirty="0">
                <a:solidFill>
                  <a:schemeClr val="tx1"/>
                </a:solidFill>
              </a:rPr>
              <a:t>Poprawnie uzupełniony lub skorygowany wniosek jest kierowany do oceny formalnej dokonywanej w ramach Komisji Oceny Projektów.</a:t>
            </a:r>
          </a:p>
          <a:p>
            <a:endParaRPr lang="pl-PL" sz="2600" dirty="0">
              <a:solidFill>
                <a:schemeClr val="tx1"/>
              </a:solidFill>
            </a:endParaRPr>
          </a:p>
          <a:p>
            <a:endParaRPr lang="pl-PL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6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844408" cy="720080"/>
          </a:xfrm>
        </p:spPr>
        <p:txBody>
          <a:bodyPr/>
          <a:lstStyle/>
          <a:p>
            <a:r>
              <a:rPr lang="pl-PL" sz="4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projektów</a:t>
            </a:r>
            <a:endParaRPr lang="pl-PL" sz="40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488832" cy="3816424"/>
          </a:xfrm>
        </p:spPr>
        <p:txBody>
          <a:bodyPr>
            <a:noAutofit/>
          </a:bodyPr>
          <a:lstStyle/>
          <a:p>
            <a:endParaRPr lang="pl-PL" sz="2600" dirty="0">
              <a:solidFill>
                <a:schemeClr val="tx1"/>
              </a:solidFill>
            </a:endParaRPr>
          </a:p>
          <a:p>
            <a:r>
              <a:rPr lang="pl-PL" sz="2800" dirty="0" smtClean="0">
                <a:solidFill>
                  <a:schemeClr val="tx1"/>
                </a:solidFill>
              </a:rPr>
              <a:t>Komisja </a:t>
            </a:r>
            <a:r>
              <a:rPr lang="pl-PL" sz="2800" dirty="0">
                <a:solidFill>
                  <a:schemeClr val="tx1"/>
                </a:solidFill>
              </a:rPr>
              <a:t>O</a:t>
            </a:r>
            <a:r>
              <a:rPr lang="pl-PL" sz="2800" dirty="0" smtClean="0">
                <a:solidFill>
                  <a:schemeClr val="tx1"/>
                </a:solidFill>
              </a:rPr>
              <a:t>ceny </a:t>
            </a:r>
            <a:r>
              <a:rPr lang="pl-PL" sz="2800" dirty="0">
                <a:solidFill>
                  <a:schemeClr val="tx1"/>
                </a:solidFill>
              </a:rPr>
              <a:t>P</a:t>
            </a:r>
            <a:r>
              <a:rPr lang="pl-PL" sz="2800" dirty="0" smtClean="0">
                <a:solidFill>
                  <a:schemeClr val="tx1"/>
                </a:solidFill>
              </a:rPr>
              <a:t>rojektów przeprowadza zarówno </a:t>
            </a:r>
            <a:r>
              <a:rPr lang="pl-PL" sz="2800" u="sng" dirty="0" smtClean="0">
                <a:solidFill>
                  <a:schemeClr val="tx1"/>
                </a:solidFill>
              </a:rPr>
              <a:t>ocenę formalną</a:t>
            </a:r>
            <a:r>
              <a:rPr lang="pl-PL" sz="2800" dirty="0" smtClean="0">
                <a:solidFill>
                  <a:schemeClr val="tx1"/>
                </a:solidFill>
              </a:rPr>
              <a:t> jak i </a:t>
            </a:r>
            <a:r>
              <a:rPr lang="pl-PL" sz="2800" u="sng" dirty="0" smtClean="0">
                <a:solidFill>
                  <a:schemeClr val="tx1"/>
                </a:solidFill>
              </a:rPr>
              <a:t>ocenę merytoryczną</a:t>
            </a:r>
            <a:r>
              <a:rPr lang="pl-PL" sz="2800" dirty="0" smtClean="0">
                <a:solidFill>
                  <a:schemeClr val="tx1"/>
                </a:solidFill>
              </a:rPr>
              <a:t> wniosków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o dofinansowanie.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0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1"/>
            <a:ext cx="7628384" cy="360040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projektów – ocena formalna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488832" cy="432048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pl-PL" b="1" dirty="0" smtClean="0">
                <a:solidFill>
                  <a:schemeClr val="tx1"/>
                </a:solidFill>
              </a:rPr>
              <a:t>Ocena formalna</a:t>
            </a:r>
            <a:r>
              <a:rPr lang="pl-PL" dirty="0" smtClean="0">
                <a:solidFill>
                  <a:schemeClr val="tx1"/>
                </a:solidFill>
              </a:rPr>
              <a:t> wniosku obejmuje sprawdzenie, czy wniosek spełnia:  </a:t>
            </a:r>
            <a:r>
              <a:rPr lang="pl-PL" u="sng" dirty="0" smtClean="0">
                <a:solidFill>
                  <a:schemeClr val="tx1"/>
                </a:solidFill>
              </a:rPr>
              <a:t>kryteria formalne</a:t>
            </a:r>
            <a:r>
              <a:rPr lang="pl-PL" dirty="0" smtClean="0">
                <a:solidFill>
                  <a:schemeClr val="tx1"/>
                </a:solidFill>
              </a:rPr>
              <a:t> oraz </a:t>
            </a:r>
            <a:r>
              <a:rPr lang="pl-PL" u="sng" dirty="0" smtClean="0">
                <a:solidFill>
                  <a:schemeClr val="tx1"/>
                </a:solidFill>
              </a:rPr>
              <a:t>kryteria dopuszczające szczególne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pl-PL" dirty="0">
                <a:solidFill>
                  <a:schemeClr val="tx1"/>
                </a:solidFill>
              </a:rPr>
              <a:t>D</a:t>
            </a:r>
            <a:r>
              <a:rPr lang="pl-PL" dirty="0" smtClean="0">
                <a:solidFill>
                  <a:schemeClr val="tx1"/>
                </a:solidFill>
              </a:rPr>
              <a:t>okonywana jest przy pomocy </a:t>
            </a:r>
            <a:r>
              <a:rPr lang="pl-PL" i="1" dirty="0" smtClean="0">
                <a:solidFill>
                  <a:schemeClr val="tx1"/>
                </a:solidFill>
              </a:rPr>
              <a:t>„Karty oceny formalnej wniosku o dofinansowanie projektu konkursowego w ramach RPOWP” </a:t>
            </a:r>
            <a:br>
              <a:rPr lang="pl-PL" i="1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(załącznik nr 2).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Weryfikacja dokonywana jest w formie tak/nie lub stwierdzenia, że kryterium nie dotyczy danego projektu.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18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908721"/>
            <a:ext cx="7700392" cy="360040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</a:t>
            </a:r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cena formalna –  kryteria formalne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488832" cy="4608512"/>
          </a:xfrm>
        </p:spPr>
        <p:txBody>
          <a:bodyPr>
            <a:noAutofit/>
          </a:bodyPr>
          <a:lstStyle/>
          <a:p>
            <a:r>
              <a:rPr lang="pl-PL" sz="2600" b="1" dirty="0">
                <a:solidFill>
                  <a:schemeClr val="tx1"/>
                </a:solidFill>
              </a:rPr>
              <a:t>K</a:t>
            </a:r>
            <a:r>
              <a:rPr lang="pl-PL" sz="2600" b="1" dirty="0" smtClean="0">
                <a:solidFill>
                  <a:schemeClr val="tx1"/>
                </a:solidFill>
              </a:rPr>
              <a:t>ryteria formalne</a:t>
            </a:r>
            <a:r>
              <a:rPr lang="pl-PL" sz="2600" dirty="0" smtClean="0">
                <a:solidFill>
                  <a:schemeClr val="tx1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tx1"/>
                </a:solidFill>
              </a:rPr>
              <a:t>Wniosek złożono w terminie wskazanym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w regulaminie konkursu.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tx1"/>
                </a:solidFill>
              </a:rPr>
              <a:t>Wniosek wypełniono w języku polskim.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tx1"/>
                </a:solidFill>
              </a:rPr>
              <a:t>Wniosek złożono we właściwej wersji generatora wniosków aplikacyjnych wskazanej w regulaminie konkursu.</a:t>
            </a:r>
          </a:p>
          <a:p>
            <a:pPr marL="514350" indent="-514350">
              <a:buAutoNum type="arabicPeriod"/>
            </a:pPr>
            <a:r>
              <a:rPr lang="pl-PL" sz="2600" dirty="0" smtClean="0">
                <a:solidFill>
                  <a:schemeClr val="tx1"/>
                </a:solidFill>
              </a:rPr>
              <a:t>Okres realizacji projektu jest zgodny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z regulaminem konkursu.</a:t>
            </a:r>
          </a:p>
          <a:p>
            <a:pPr marL="514350" indent="-514350">
              <a:buAutoNum type="arabicPeriod"/>
            </a:pPr>
            <a:endParaRPr lang="pl-PL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1639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1"/>
            <a:ext cx="7628384" cy="360040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</a:t>
            </a:r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cena formalna – kryteria formalne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488832" cy="4464496"/>
          </a:xfrm>
        </p:spPr>
        <p:txBody>
          <a:bodyPr>
            <a:no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5. Projekty o wartości nieprzekraczającej w PLN równowartości kwoty 100 000 EUR wkładu publicznego są rozliczane metodami uproszczonymi, o których mowa w „</a:t>
            </a:r>
            <a:r>
              <a:rPr lang="pl-PL" i="1" dirty="0" smtClean="0">
                <a:solidFill>
                  <a:schemeClr val="tx1"/>
                </a:solidFill>
              </a:rPr>
              <a:t>Wytycznych</a:t>
            </a:r>
            <a:br>
              <a:rPr lang="pl-PL" i="1" dirty="0" smtClean="0">
                <a:solidFill>
                  <a:schemeClr val="tx1"/>
                </a:solidFill>
              </a:rPr>
            </a:br>
            <a:r>
              <a:rPr lang="pl-PL" i="1" dirty="0" smtClean="0">
                <a:solidFill>
                  <a:schemeClr val="tx1"/>
                </a:solidFill>
              </a:rPr>
              <a:t>w zakresie kwalifikowalności wydatków</a:t>
            </a:r>
            <a:br>
              <a:rPr lang="pl-PL" i="1" dirty="0" smtClean="0">
                <a:solidFill>
                  <a:schemeClr val="tx1"/>
                </a:solidFill>
              </a:rPr>
            </a:br>
            <a:r>
              <a:rPr lang="pl-PL" i="1" dirty="0" smtClean="0">
                <a:solidFill>
                  <a:schemeClr val="tx1"/>
                </a:solidFill>
              </a:rPr>
              <a:t>w ramach Europejskiego Funduszu Rozwoju Regionalnego, Europejskiego Funduszu Społecznego oraz Funduszu Spójności na lata 2014-2020</a:t>
            </a:r>
            <a:r>
              <a:rPr lang="pl-PL" dirty="0" smtClean="0">
                <a:solidFill>
                  <a:schemeClr val="tx1"/>
                </a:solidFill>
              </a:rPr>
              <a:t>”, a projekty o wartości przekraczającej 100 000 EUR wkładu publicznego – na podstawie rzeczywiście poniesionych wydatków.</a:t>
            </a:r>
          </a:p>
        </p:txBody>
      </p:sp>
    </p:spTree>
    <p:extLst>
      <p:ext uri="{BB962C8B-B14F-4D97-AF65-F5344CB8AC3E}">
        <p14:creationId xmlns:p14="http://schemas.microsoft.com/office/powerpoint/2010/main" val="1955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908721"/>
            <a:ext cx="7700392" cy="432048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formalna – kryteria formalne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488832" cy="468052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2600" dirty="0">
                <a:solidFill>
                  <a:schemeClr val="tx1"/>
                </a:solidFill>
              </a:rPr>
              <a:t>6</a:t>
            </a:r>
            <a:r>
              <a:rPr lang="pl-PL" dirty="0">
                <a:solidFill>
                  <a:schemeClr val="tx1"/>
                </a:solidFill>
              </a:rPr>
              <a:t>. </a:t>
            </a:r>
            <a:r>
              <a:rPr lang="pl-PL" dirty="0" smtClean="0">
                <a:solidFill>
                  <a:schemeClr val="tx1"/>
                </a:solidFill>
              </a:rPr>
              <a:t>Udział wkładu własnego jest zgodny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regulaminem konkursu.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7. Poziom kosztów pośrednich rozliczanych ryczałtem jest zgodny z </a:t>
            </a:r>
            <a:r>
              <a:rPr lang="pl-PL" i="1" dirty="0" smtClean="0">
                <a:solidFill>
                  <a:schemeClr val="tx1"/>
                </a:solidFill>
              </a:rPr>
              <a:t>„Wytycznymi </a:t>
            </a:r>
            <a:br>
              <a:rPr lang="pl-PL" i="1" dirty="0" smtClean="0">
                <a:solidFill>
                  <a:schemeClr val="tx1"/>
                </a:solidFill>
              </a:rPr>
            </a:br>
            <a:r>
              <a:rPr lang="pl-PL" i="1" dirty="0" smtClean="0">
                <a:solidFill>
                  <a:schemeClr val="tx1"/>
                </a:solidFill>
              </a:rPr>
              <a:t>w zakresie kwalifikowalności wydatków </a:t>
            </a:r>
            <a:br>
              <a:rPr lang="pl-PL" i="1" dirty="0" smtClean="0">
                <a:solidFill>
                  <a:schemeClr val="tx1"/>
                </a:solidFill>
              </a:rPr>
            </a:br>
            <a:r>
              <a:rPr lang="pl-PL" i="1" dirty="0" smtClean="0">
                <a:solidFill>
                  <a:schemeClr val="tx1"/>
                </a:solidFill>
              </a:rPr>
              <a:t>w ramach Europejskiego Funduszu Rozwoju Regionalnego, Europejskiego Funduszu Społecznego oraz Funduszu Spójności </a:t>
            </a:r>
            <a:br>
              <a:rPr lang="pl-PL" i="1" dirty="0" smtClean="0">
                <a:solidFill>
                  <a:schemeClr val="tx1"/>
                </a:solidFill>
              </a:rPr>
            </a:br>
            <a:r>
              <a:rPr lang="pl-PL" i="1" dirty="0" smtClean="0">
                <a:solidFill>
                  <a:schemeClr val="tx1"/>
                </a:solidFill>
              </a:rPr>
              <a:t>na lata 2014-2020”.</a:t>
            </a:r>
          </a:p>
          <a:p>
            <a:endParaRPr lang="pl-PL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9838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268760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formalna – kryteria formalne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8. </a:t>
            </a:r>
            <a:r>
              <a:rPr lang="pl-PL" sz="2000" dirty="0">
                <a:solidFill>
                  <a:schemeClr val="tx1"/>
                </a:solidFill>
              </a:rPr>
              <a:t>Wnioskodawca oraz partnerzy </a:t>
            </a:r>
            <a:r>
              <a:rPr lang="pl-PL" sz="2000" dirty="0" smtClean="0">
                <a:solidFill>
                  <a:schemeClr val="tx1"/>
                </a:solidFill>
              </a:rPr>
              <a:t>(o ile dotyczy) nie </a:t>
            </a:r>
            <a:r>
              <a:rPr lang="pl-PL" sz="2000" dirty="0">
                <a:solidFill>
                  <a:schemeClr val="tx1"/>
                </a:solidFill>
              </a:rPr>
              <a:t>podlegają wykluczeniu z możliwości otrzymania </a:t>
            </a:r>
            <a:r>
              <a:rPr lang="pl-PL" sz="2000" dirty="0" smtClean="0">
                <a:solidFill>
                  <a:schemeClr val="tx1"/>
                </a:solidFill>
              </a:rPr>
              <a:t>dofinansowania</a:t>
            </a:r>
            <a:r>
              <a:rPr lang="pl-PL" sz="2000" i="1" dirty="0" smtClean="0">
                <a:solidFill>
                  <a:schemeClr val="tx1"/>
                </a:solidFill>
              </a:rPr>
              <a:t>, </a:t>
            </a:r>
            <a:r>
              <a:rPr lang="pl-PL" sz="2000" dirty="0" smtClean="0">
                <a:solidFill>
                  <a:schemeClr val="tx1"/>
                </a:solidFill>
              </a:rPr>
              <a:t>w tym wykluczeniu, o którym mowa w:</a:t>
            </a:r>
          </a:p>
          <a:p>
            <a:pPr algn="ctr">
              <a:buFontTx/>
              <a:buChar char="-"/>
            </a:pPr>
            <a:r>
              <a:rPr lang="pl-PL" sz="2000" dirty="0" smtClean="0">
                <a:solidFill>
                  <a:schemeClr val="tx1"/>
                </a:solidFill>
              </a:rPr>
              <a:t>art. 207 ust. 4 ustawy z dnia 27 sierpnia 2009 r. o finansach publicznych;</a:t>
            </a:r>
          </a:p>
          <a:p>
            <a:pPr algn="ctr">
              <a:buFontTx/>
              <a:buChar char="-"/>
            </a:pPr>
            <a:r>
              <a:rPr lang="pl-PL" sz="2000" dirty="0" smtClean="0">
                <a:solidFill>
                  <a:schemeClr val="tx1"/>
                </a:solidFill>
              </a:rPr>
              <a:t>art. 12 ust. 1 pkt 1 ustawy z dnia 15 czerwca 2012 r. o skutkach powierzenia wykonywania pracy cudzoziemcom przebywającym wbrew przepisom na terytorium Rzeczypospolitej Polskiej;</a:t>
            </a:r>
          </a:p>
          <a:p>
            <a:pPr algn="ctr">
              <a:buFontTx/>
              <a:buChar char="-"/>
            </a:pPr>
            <a:r>
              <a:rPr lang="pl-PL" sz="2000" dirty="0" smtClean="0">
                <a:solidFill>
                  <a:schemeClr val="tx1"/>
                </a:solidFill>
              </a:rPr>
              <a:t>- art. 9 ust. 1 pkt 2a ustawy z dnia 28 października 2002 r.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o odpowiedzialności podmiotów zbiorowych za czyny zabronione pod groźbą kary.</a:t>
            </a:r>
            <a:endParaRPr lang="pl-PL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85137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1"/>
            <a:ext cx="7628384" cy="432048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formalna – kryteria formalne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632848" cy="4896544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2200" dirty="0" smtClean="0">
                <a:solidFill>
                  <a:schemeClr val="tx1"/>
                </a:solidFill>
              </a:rPr>
              <a:t>9. </a:t>
            </a:r>
            <a:r>
              <a:rPr lang="pl-PL" sz="2200" dirty="0">
                <a:solidFill>
                  <a:schemeClr val="tx1"/>
                </a:solidFill>
              </a:rPr>
              <a:t>Wnioskodawca godnie z Regionalnym Programem Operacyjnym Województwa Podlaskiego oraz ze Szczegółowym Opisem Osi Priorytetowych </a:t>
            </a:r>
            <a:r>
              <a:rPr lang="pl-PL" sz="2200" dirty="0" smtClean="0">
                <a:solidFill>
                  <a:schemeClr val="tx1"/>
                </a:solidFill>
              </a:rPr>
              <a:t>RPOWP </a:t>
            </a:r>
            <a:r>
              <a:rPr lang="pl-PL" sz="2200" dirty="0" smtClean="0">
                <a:solidFill>
                  <a:schemeClr val="tx1"/>
                </a:solidFill>
              </a:rPr>
              <a:t>jest </a:t>
            </a:r>
            <a:r>
              <a:rPr lang="pl-PL" sz="2200" dirty="0">
                <a:solidFill>
                  <a:schemeClr val="tx1"/>
                </a:solidFill>
              </a:rPr>
              <a:t>podmiotem uprawnionym </a:t>
            </a:r>
            <a:r>
              <a:rPr lang="pl-PL" sz="2200" dirty="0" smtClean="0">
                <a:solidFill>
                  <a:schemeClr val="tx1"/>
                </a:solidFill>
              </a:rPr>
              <a:t/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do </a:t>
            </a:r>
            <a:r>
              <a:rPr lang="pl-PL" sz="2200" dirty="0">
                <a:solidFill>
                  <a:schemeClr val="tx1"/>
                </a:solidFill>
              </a:rPr>
              <a:t>ubiegania się </a:t>
            </a:r>
            <a:r>
              <a:rPr lang="pl-PL" sz="2200" dirty="0" smtClean="0">
                <a:solidFill>
                  <a:schemeClr val="tx1"/>
                </a:solidFill>
              </a:rPr>
              <a:t>o </a:t>
            </a:r>
            <a:r>
              <a:rPr lang="pl-PL" sz="2200" dirty="0">
                <a:solidFill>
                  <a:schemeClr val="tx1"/>
                </a:solidFill>
              </a:rPr>
              <a:t>dofinansowanie w ramach </a:t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właściwego Działania/Poddziałania RPOWP.</a:t>
            </a:r>
            <a:endParaRPr lang="pl-PL" sz="2200" dirty="0" smtClean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pl-PL" sz="2200" dirty="0" smtClean="0">
                <a:solidFill>
                  <a:schemeClr val="tx1"/>
                </a:solidFill>
              </a:rPr>
              <a:t>10</a:t>
            </a:r>
            <a:r>
              <a:rPr lang="pl-PL" sz="2200" dirty="0" smtClean="0">
                <a:solidFill>
                  <a:schemeClr val="tx1"/>
                </a:solidFill>
              </a:rPr>
              <a:t>. Wnioskodawca oraz partnerzy, ponoszący wydatki w projekcie, posiadają </a:t>
            </a:r>
            <a:r>
              <a:rPr lang="pl-PL" sz="2200" u="sng" dirty="0" smtClean="0">
                <a:solidFill>
                  <a:schemeClr val="tx1"/>
                </a:solidFill>
              </a:rPr>
              <a:t>łączny obrót </a:t>
            </a:r>
            <a:br>
              <a:rPr lang="pl-PL" sz="2200" u="sng" dirty="0" smtClean="0">
                <a:solidFill>
                  <a:schemeClr val="tx1"/>
                </a:solidFill>
              </a:rPr>
            </a:br>
            <a:r>
              <a:rPr lang="pl-PL" sz="2200" u="sng" dirty="0" smtClean="0">
                <a:solidFill>
                  <a:schemeClr val="tx1"/>
                </a:solidFill>
              </a:rPr>
              <a:t>za ostatni zatwierdzony rok obrotowy </a:t>
            </a:r>
            <a:r>
              <a:rPr lang="pl-PL" sz="2200" dirty="0" smtClean="0">
                <a:solidFill>
                  <a:schemeClr val="tx1"/>
                </a:solidFill>
              </a:rPr>
              <a:t>zgodnie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z ustawą z 29.09.1994 r. o rachunkowości (jeśli dotyczy) </a:t>
            </a:r>
            <a:r>
              <a:rPr lang="pl-PL" sz="2200" u="sng" dirty="0" smtClean="0">
                <a:solidFill>
                  <a:schemeClr val="tx1"/>
                </a:solidFill>
              </a:rPr>
              <a:t>lub za ostatni zamknięty i zatwierdzony rok kalendarzowy równy lub wyższy od łącznych rocznych wydatków w ocenianym projekcie.</a:t>
            </a:r>
            <a:endParaRPr lang="pl-PL" sz="22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6494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908721"/>
            <a:ext cx="7700392" cy="288032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projektów – kryteria formalne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416824" cy="496855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2100" dirty="0" smtClean="0">
                <a:solidFill>
                  <a:schemeClr val="tx1"/>
                </a:solidFill>
              </a:rPr>
              <a:t>11. W przypadku projektu partnerskiego spełnione zostały wymogi dotyczące:</a:t>
            </a:r>
          </a:p>
          <a:p>
            <a:pPr marL="342900" indent="-342900">
              <a:spcAft>
                <a:spcPts val="1200"/>
              </a:spcAft>
              <a:buFontTx/>
              <a:buChar char="-"/>
            </a:pPr>
            <a:r>
              <a:rPr lang="pl-PL" sz="2100" dirty="0" smtClean="0">
                <a:solidFill>
                  <a:schemeClr val="tx1"/>
                </a:solidFill>
              </a:rPr>
              <a:t>wyboru partnerów spoza sektora finansów publicznych, o których mowa w art. 33 ust 2-4 ustawy o zasadach realizacji programów </a:t>
            </a:r>
            <a:br>
              <a:rPr lang="pl-PL" sz="2100" dirty="0" smtClean="0">
                <a:solidFill>
                  <a:schemeClr val="tx1"/>
                </a:solidFill>
              </a:rPr>
            </a:br>
            <a:r>
              <a:rPr lang="pl-PL" sz="2100" dirty="0" smtClean="0">
                <a:solidFill>
                  <a:schemeClr val="tx1"/>
                </a:solidFill>
              </a:rPr>
              <a:t>w zakresie polityki spójności finansowanych </a:t>
            </a:r>
            <a:br>
              <a:rPr lang="pl-PL" sz="2100" dirty="0" smtClean="0">
                <a:solidFill>
                  <a:schemeClr val="tx1"/>
                </a:solidFill>
              </a:rPr>
            </a:br>
            <a:r>
              <a:rPr lang="pl-PL" sz="2100" dirty="0" smtClean="0">
                <a:solidFill>
                  <a:schemeClr val="tx1"/>
                </a:solidFill>
              </a:rPr>
              <a:t>w perspektywie 2014-2020 (o ile dotyczy</a:t>
            </a:r>
            <a:r>
              <a:rPr lang="pl-PL" sz="2100" dirty="0" smtClean="0">
                <a:solidFill>
                  <a:schemeClr val="tx1"/>
                </a:solidFill>
              </a:rPr>
              <a:t>) oraz </a:t>
            </a:r>
            <a:endParaRPr lang="pl-PL" sz="2100" dirty="0" smtClean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pl-PL" sz="2100" dirty="0" smtClean="0">
                <a:solidFill>
                  <a:schemeClr val="tx1"/>
                </a:solidFill>
              </a:rPr>
              <a:t>braku </a:t>
            </a:r>
            <a:r>
              <a:rPr lang="pl-PL" sz="2100" dirty="0" smtClean="0">
                <a:solidFill>
                  <a:schemeClr val="tx1"/>
                </a:solidFill>
              </a:rPr>
              <a:t>powiązań, o których mowa w </a:t>
            </a:r>
            <a:r>
              <a:rPr lang="pl-PL" sz="2100" dirty="0" smtClean="0">
                <a:solidFill>
                  <a:schemeClr val="tx1"/>
                </a:solidFill>
              </a:rPr>
              <a:t>art. 33 ust. 6 ustawy o zasadach realizacji programów w zakresie polityki spójności finansowanych w perspektywie 2014-2020 oraz </a:t>
            </a:r>
            <a:br>
              <a:rPr lang="pl-PL" sz="2100" dirty="0" smtClean="0">
                <a:solidFill>
                  <a:schemeClr val="tx1"/>
                </a:solidFill>
              </a:rPr>
            </a:br>
            <a:r>
              <a:rPr lang="pl-PL" sz="2100" dirty="0" smtClean="0">
                <a:solidFill>
                  <a:schemeClr val="tx1"/>
                </a:solidFill>
              </a:rPr>
              <a:t>w Szczegółowym Opisie Osi Priorytetowych </a:t>
            </a:r>
            <a:r>
              <a:rPr lang="pl-PL" sz="2100" dirty="0" smtClean="0">
                <a:solidFill>
                  <a:schemeClr val="tx1"/>
                </a:solidFill>
              </a:rPr>
              <a:t>RPOWP, pomiędzy podmiotami tworzącymi partnerstwo.</a:t>
            </a:r>
            <a:endParaRPr lang="pl-PL" sz="2100" dirty="0" smtClean="0">
              <a:solidFill>
                <a:schemeClr val="tx1"/>
              </a:solidFill>
            </a:endParaRPr>
          </a:p>
          <a:p>
            <a:endParaRPr lang="pl-PL" sz="23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3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484368" cy="1152128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cena formalna – kryteria dopuszczające szczególne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416824" cy="453650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tx1"/>
                </a:solidFill>
              </a:rPr>
              <a:t>Kryteria dopuszczające szczególne: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Projekt dotyczy działań wspierających realizację programu profilaktyki raka szyjki macicy lub programu profilaktyki raka piersi lub programu profilaktyki raka jelita grubego.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Działania w ramach projektu obejmują obszar całego województwa. </a:t>
            </a:r>
            <a:r>
              <a:rPr lang="pl-PL" dirty="0" smtClean="0">
                <a:solidFill>
                  <a:schemeClr val="tx1"/>
                </a:solidFill>
              </a:rPr>
              <a:t>Projektodawca musi przewidzieć </a:t>
            </a:r>
            <a:r>
              <a:rPr lang="pl-PL" dirty="0" smtClean="0">
                <a:solidFill>
                  <a:schemeClr val="tx1"/>
                </a:solidFill>
              </a:rPr>
              <a:t>prowadzenie działań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 </a:t>
            </a:r>
            <a:r>
              <a:rPr lang="pl-PL" dirty="0" smtClean="0">
                <a:solidFill>
                  <a:schemeClr val="tx1"/>
                </a:solidFill>
              </a:rPr>
              <a:t>każdym </a:t>
            </a:r>
            <a:r>
              <a:rPr lang="pl-PL" dirty="0" smtClean="0">
                <a:solidFill>
                  <a:schemeClr val="tx1"/>
                </a:solidFill>
              </a:rPr>
              <a:t>z </a:t>
            </a:r>
            <a:r>
              <a:rPr lang="pl-PL" dirty="0" smtClean="0">
                <a:solidFill>
                  <a:schemeClr val="tx1"/>
                </a:solidFill>
              </a:rPr>
              <a:t>czterech podregionów: białostockim, łomżyńskim, suwalskim i bielskim.</a:t>
            </a:r>
          </a:p>
        </p:txBody>
      </p:sp>
    </p:spTree>
    <p:extLst>
      <p:ext uri="{BB962C8B-B14F-4D97-AF65-F5344CB8AC3E}">
        <p14:creationId xmlns:p14="http://schemas.microsoft.com/office/powerpoint/2010/main" val="188386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31224" cy="1008112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Program profilaktyki raka piersi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</a:rPr>
              <a:t>Ponadto: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 smtClean="0">
                <a:solidFill>
                  <a:schemeClr val="tx1"/>
                </a:solidFill>
              </a:rPr>
              <a:t>1. Projekty powinny koncentrować się na dotarciu do kobiet, które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    na podstawie Systemu Informatycznego Monitorowania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    Profilaktyki nie wykonywały badań profilaktycznych w kierunku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    raka piersi, a kwalifikują się do udziału w programie –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    co najmniej 20% uczestników projektu.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 smtClean="0">
                <a:solidFill>
                  <a:schemeClr val="tx1"/>
                </a:solidFill>
              </a:rPr>
              <a:t>2. Projekty powinny być realizowane w partnerstwie z co najmniej jedną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     placówką POZ.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 smtClean="0">
                <a:solidFill>
                  <a:schemeClr val="tx1"/>
                </a:solidFill>
              </a:rPr>
              <a:t>3. Projekty przewidują możliwość wykorzystania mammobusów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    pozwalających na dotarcie do kobiet z małych miejscowości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    i terenów wiejskich.</a:t>
            </a:r>
          </a:p>
          <a:p>
            <a:pPr marL="0" indent="0">
              <a:buNone/>
            </a:pPr>
            <a:r>
              <a:rPr lang="pl-PL" sz="2200" dirty="0" smtClean="0">
                <a:solidFill>
                  <a:schemeClr val="tx1"/>
                </a:solidFill>
              </a:rPr>
              <a:t>Wymóg z pkt. 3 jest spełniony jeśli:</a:t>
            </a:r>
          </a:p>
          <a:p>
            <a:pPr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</a:rPr>
              <a:t>wnioskodawca opisze w jaki sposób wykorzysta mammobusy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w projekcie, np. wskaże, że posiada taki sprzęt (lub partner)</a:t>
            </a:r>
          </a:p>
          <a:p>
            <a:pPr>
              <a:buFontTx/>
              <a:buChar char="-"/>
            </a:pPr>
            <a:r>
              <a:rPr lang="pl-PL" sz="2200" dirty="0">
                <a:solidFill>
                  <a:schemeClr val="tx1"/>
                </a:solidFill>
              </a:rPr>
              <a:t>u</a:t>
            </a:r>
            <a:r>
              <a:rPr lang="pl-PL" sz="2200" dirty="0" smtClean="0">
                <a:solidFill>
                  <a:schemeClr val="tx1"/>
                </a:solidFill>
              </a:rPr>
              <a:t>zasadni, iż jest w stanie zrealizować założenia projektu bez wykorzystania </a:t>
            </a:r>
            <a:r>
              <a:rPr lang="pl-PL" sz="2200" dirty="0" err="1" smtClean="0">
                <a:solidFill>
                  <a:schemeClr val="tx1"/>
                </a:solidFill>
              </a:rPr>
              <a:t>mammobusa</a:t>
            </a:r>
            <a:endParaRPr lang="pl-P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1966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628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formalna – kryteria dopuszczające szczególne</a:t>
            </a:r>
            <a:endParaRPr lang="pl-PL" sz="3200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464496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pl-PL" dirty="0">
                <a:solidFill>
                  <a:schemeClr val="tx1"/>
                </a:solidFill>
              </a:rPr>
              <a:t>3</a:t>
            </a:r>
            <a:r>
              <a:rPr lang="pl-PL" dirty="0" smtClean="0">
                <a:solidFill>
                  <a:schemeClr val="tx1"/>
                </a:solidFill>
              </a:rPr>
              <a:t>. Okres realizacji projektu jest nie dłuższy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niż 18 miesięcy.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4</a:t>
            </a:r>
            <a:r>
              <a:rPr lang="pl-PL" dirty="0" smtClean="0">
                <a:solidFill>
                  <a:schemeClr val="tx1"/>
                </a:solidFill>
              </a:rPr>
              <a:t>. Projekt przewiduje realizację świadczeń opieki zdrowotnej wyłącznie przez podmioty wykonujące działalność leczniczą.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pl-PL" dirty="0" smtClean="0">
                <a:solidFill>
                  <a:schemeClr val="tx1"/>
                </a:solidFill>
              </a:rPr>
              <a:t>Należy wskazać </a:t>
            </a:r>
            <a:r>
              <a:rPr lang="pl-PL" u="sng" dirty="0" smtClean="0">
                <a:solidFill>
                  <a:schemeClr val="tx1"/>
                </a:solidFill>
              </a:rPr>
              <a:t>z nazwy podmioty lecznicze, </a:t>
            </a:r>
            <a:br>
              <a:rPr lang="pl-PL" u="sng" dirty="0" smtClean="0">
                <a:solidFill>
                  <a:schemeClr val="tx1"/>
                </a:solidFill>
              </a:rPr>
            </a:br>
            <a:r>
              <a:rPr lang="pl-PL" u="sng" dirty="0" smtClean="0">
                <a:solidFill>
                  <a:schemeClr val="tx1"/>
                </a:solidFill>
              </a:rPr>
              <a:t>w których planowane jest wykonywanie badań profilaktycznych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5</a:t>
            </a:r>
            <a:r>
              <a:rPr lang="pl-PL" dirty="0" smtClean="0">
                <a:solidFill>
                  <a:schemeClr val="tx1"/>
                </a:solidFill>
              </a:rPr>
              <a:t>. Realizacja projektu odbywa się w partnerstwie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co najmniej jedną placówką POZ.</a:t>
            </a:r>
          </a:p>
          <a:p>
            <a:pPr marL="0" lvl="0" indent="0" algn="ctr">
              <a:buNone/>
            </a:pPr>
            <a:endParaRPr lang="pl-PL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dirty="0" smtClean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51497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383956"/>
            <a:ext cx="7700392" cy="1316852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formalna – kryteria dopuszczające szczególne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916832"/>
            <a:ext cx="7416824" cy="432048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pl-PL" dirty="0">
                <a:solidFill>
                  <a:schemeClr val="tx1"/>
                </a:solidFill>
              </a:rPr>
              <a:t>6</a:t>
            </a:r>
            <a:r>
              <a:rPr lang="pl-PL" dirty="0" smtClean="0">
                <a:solidFill>
                  <a:schemeClr val="tx1"/>
                </a:solidFill>
              </a:rPr>
              <a:t>. Projekt jest skierowany do grup docelowych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obszaru województwa podlaskiego (zgodnie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katalogiem grup docelowych dla Działania 2.5 wymienionych w </a:t>
            </a:r>
            <a:r>
              <a:rPr lang="pl-PL" dirty="0" err="1" smtClean="0">
                <a:solidFill>
                  <a:schemeClr val="tx1"/>
                </a:solidFill>
              </a:rPr>
              <a:t>SzOOP</a:t>
            </a:r>
            <a:r>
              <a:rPr lang="pl-PL" dirty="0" smtClean="0">
                <a:solidFill>
                  <a:schemeClr val="tx1"/>
                </a:solidFill>
              </a:rPr>
              <a:t> RPOWP 2014-2020). </a:t>
            </a:r>
          </a:p>
          <a:p>
            <a:pPr lvl="0">
              <a:spcBef>
                <a:spcPts val="0"/>
              </a:spcBef>
            </a:pP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7</a:t>
            </a:r>
            <a:r>
              <a:rPr lang="pl-PL" dirty="0" smtClean="0">
                <a:solidFill>
                  <a:schemeClr val="tx1"/>
                </a:solidFill>
              </a:rPr>
              <a:t>. Zakres wsparcia w projekcie jest zgodny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warunkami określonymi przez IP w regulaminie konkursu.</a:t>
            </a:r>
          </a:p>
          <a:p>
            <a:pPr lvl="0"/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sz="2000" dirty="0" smtClean="0">
                <a:solidFill>
                  <a:schemeClr val="tx1"/>
                </a:solidFill>
              </a:rPr>
              <a:t>(dot. zakresu działań możliwych do realizacji w ramach poszczególnych programów profilaktycznych).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8284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383956"/>
            <a:ext cx="7628384" cy="1388860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formalna – kryteria dopuszczające szczególne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416824" cy="4248472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pl-PL" sz="2500" dirty="0">
                <a:solidFill>
                  <a:schemeClr val="tx1"/>
                </a:solidFill>
              </a:rPr>
              <a:t>8</a:t>
            </a:r>
            <a:r>
              <a:rPr lang="pl-PL" sz="2500" dirty="0" smtClean="0">
                <a:solidFill>
                  <a:schemeClr val="tx1"/>
                </a:solidFill>
              </a:rPr>
              <a:t>. W projekcie uwzględniono wszystkie wskaźniki adekwatne dla danej formy wsparcia /grupy docelowej zaplanowanej </a:t>
            </a:r>
            <a:br>
              <a:rPr lang="pl-PL" sz="2500" dirty="0" smtClean="0">
                <a:solidFill>
                  <a:schemeClr val="tx1"/>
                </a:solidFill>
              </a:rPr>
            </a:br>
            <a:r>
              <a:rPr lang="pl-PL" sz="2500" dirty="0" smtClean="0">
                <a:solidFill>
                  <a:schemeClr val="tx1"/>
                </a:solidFill>
              </a:rPr>
              <a:t>w projekcie na podstawie </a:t>
            </a:r>
            <a:br>
              <a:rPr lang="pl-PL" sz="2500" dirty="0" smtClean="0">
                <a:solidFill>
                  <a:schemeClr val="tx1"/>
                </a:solidFill>
              </a:rPr>
            </a:br>
            <a:r>
              <a:rPr lang="pl-PL" sz="2500" dirty="0" err="1" smtClean="0">
                <a:solidFill>
                  <a:schemeClr val="tx1"/>
                </a:solidFill>
              </a:rPr>
              <a:t>SzOOP</a:t>
            </a:r>
            <a:r>
              <a:rPr lang="pl-PL" sz="2500" dirty="0" smtClean="0">
                <a:solidFill>
                  <a:schemeClr val="tx1"/>
                </a:solidFill>
              </a:rPr>
              <a:t> RPOWP 2014-2020.</a:t>
            </a:r>
          </a:p>
          <a:p>
            <a:pPr lvl="0"/>
            <a:r>
              <a:rPr lang="pl-PL" sz="2500" dirty="0" smtClean="0">
                <a:solidFill>
                  <a:schemeClr val="tx1"/>
                </a:solidFill>
              </a:rPr>
              <a:t>9. Projekt zapewni dostępność świadczeń</a:t>
            </a:r>
          </a:p>
          <a:p>
            <a:pPr lvl="0"/>
            <a:r>
              <a:rPr lang="pl-PL" sz="2500" dirty="0" smtClean="0">
                <a:solidFill>
                  <a:schemeClr val="tx1"/>
                </a:solidFill>
              </a:rPr>
              <a:t> dla osób pracujących poprzez dogodne terminy ich realizacji.</a:t>
            </a:r>
            <a:endParaRPr lang="pl-PL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5315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59632" y="548680"/>
            <a:ext cx="7196336" cy="1224136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cena formalna – kryteria dopuszczające szczególne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7344816" cy="410445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pl-PL" dirty="0" smtClean="0">
                <a:solidFill>
                  <a:schemeClr val="tx1"/>
                </a:solidFill>
              </a:rPr>
              <a:t>10. W grupie docelowej projektu objętej badaniem profilaktycznym </a:t>
            </a:r>
            <a:r>
              <a:rPr lang="pl-PL" u="sng" dirty="0" smtClean="0">
                <a:solidFill>
                  <a:schemeClr val="tx1"/>
                </a:solidFill>
              </a:rPr>
              <a:t>w kierunku nowotworów raka piersi, co najmniej 20% stanowią kobiety, które nie wykonywały badań </a:t>
            </a:r>
            <a:r>
              <a:rPr lang="pl-PL" dirty="0" smtClean="0">
                <a:solidFill>
                  <a:schemeClr val="tx1"/>
                </a:solidFill>
              </a:rPr>
              <a:t>profilaktycznych w ww. zakresie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(na podstawie Systemy Informatycznego Monitorowania Profilaktyki – SIMP), a które kwalifikują się do udziału w programie.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pl-PL" sz="2000" dirty="0" smtClean="0">
                <a:solidFill>
                  <a:schemeClr val="tx1"/>
                </a:solidFill>
              </a:rPr>
              <a:t>(dotyczy projektów, w których realizowane są działania wspierające realizację Programu profilaktyki raka piersi).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4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396346"/>
            <a:ext cx="7787208" cy="13764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formalna – 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kryteria 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dopuszczające szczególne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5841" y="1916832"/>
            <a:ext cx="8178607" cy="46085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11. W grupie docelowej projektu objętej badaniem profilaktycznym w kierunku </a:t>
            </a:r>
            <a:r>
              <a:rPr lang="pl-PL" u="sng" dirty="0" smtClean="0">
                <a:solidFill>
                  <a:schemeClr val="tx1"/>
                </a:solidFill>
              </a:rPr>
              <a:t>nowotworów raka szyjki macicy, co najmniej 20% stanowią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u="sng" dirty="0" smtClean="0">
                <a:solidFill>
                  <a:schemeClr val="tx1"/>
                </a:solidFill>
              </a:rPr>
              <a:t>kobiety, które nie wykonywały badań</a:t>
            </a:r>
            <a:r>
              <a:rPr lang="pl-PL" dirty="0" smtClean="0">
                <a:solidFill>
                  <a:schemeClr val="tx1"/>
                </a:solidFill>
              </a:rPr>
              <a:t> profilaktycznych w ww. zakresie (na podstawie Systemu Informatycznego Monitorowania Profilaktyki – SIMP), a które kwalifikują się do udziału w programie.</a:t>
            </a:r>
          </a:p>
          <a:p>
            <a:pPr marL="0" indent="0" algn="ctr">
              <a:buNone/>
            </a:pPr>
            <a:r>
              <a:rPr lang="pl-PL" sz="2000" dirty="0" smtClean="0">
                <a:solidFill>
                  <a:schemeClr val="tx1"/>
                </a:solidFill>
              </a:rPr>
              <a:t>(dotyczy projektów, w których realizowane są działania wspierające realizację Programów profilaktyki raka szyjki macicy).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12. </a:t>
            </a:r>
            <a:r>
              <a:rPr lang="pl-PL" dirty="0">
                <a:solidFill>
                  <a:schemeClr val="tx1"/>
                </a:solidFill>
              </a:rPr>
              <a:t>Wnioskodawca w okresie realizacji projektu prowadzi biuro projektu na terenie województwa podlaskiego. </a:t>
            </a:r>
          </a:p>
          <a:p>
            <a:pPr marL="0" indent="0" algn="ctr">
              <a:buNone/>
            </a:pP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68869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628384" cy="288032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formalna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416824" cy="4968552"/>
          </a:xfrm>
        </p:spPr>
        <p:txBody>
          <a:bodyPr>
            <a:noAutofit/>
          </a:bodyPr>
          <a:lstStyle/>
          <a:p>
            <a:pPr lvl="0">
              <a:spcAft>
                <a:spcPts val="1800"/>
              </a:spcAft>
            </a:pPr>
            <a:r>
              <a:rPr lang="pl-PL" sz="2300" dirty="0" smtClean="0">
                <a:solidFill>
                  <a:schemeClr val="tx1"/>
                </a:solidFill>
              </a:rPr>
              <a:t>Wnioski o dofinansowanie, które nie spełniają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któregokolwiek z kryteriów formalnych lub kryteriów dopuszczających szczególnych są odrzucane na etapie oceny formalnej.</a:t>
            </a:r>
            <a:endParaRPr lang="pl-PL" sz="2300" dirty="0">
              <a:solidFill>
                <a:schemeClr val="tx1"/>
              </a:solidFill>
            </a:endParaRPr>
          </a:p>
          <a:p>
            <a:pPr lvl="0">
              <a:spcAft>
                <a:spcPts val="1800"/>
              </a:spcAft>
            </a:pPr>
            <a:r>
              <a:rPr lang="pl-PL" sz="2300" dirty="0" smtClean="0">
                <a:solidFill>
                  <a:schemeClr val="tx1"/>
                </a:solidFill>
              </a:rPr>
              <a:t>Wnioski o dofinansowanie, które pozytywnie przeszły ocenę formalną zostają przekazane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do oceny merytorycznej.</a:t>
            </a:r>
          </a:p>
          <a:p>
            <a:pPr lvl="0"/>
            <a:r>
              <a:rPr lang="pl-PL" sz="2300" dirty="0" smtClean="0">
                <a:solidFill>
                  <a:schemeClr val="tx1"/>
                </a:solidFill>
              </a:rPr>
              <a:t>Wyniki oceny formalnej są zamieszczane na  stronie internetowej WUP w Białymstoku </a:t>
            </a:r>
          </a:p>
          <a:p>
            <a:pPr lvl="0"/>
            <a:r>
              <a:rPr lang="pl-PL" sz="2300" dirty="0" smtClean="0">
                <a:solidFill>
                  <a:schemeClr val="tx1"/>
                </a:solidFill>
              </a:rPr>
              <a:t>oraz stronie IZ.</a:t>
            </a:r>
            <a:endParaRPr lang="pl-PL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98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1"/>
            <a:ext cx="7628384" cy="216024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projektów – ocena merytoryczna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560840" cy="4680520"/>
          </a:xfrm>
        </p:spPr>
        <p:txBody>
          <a:bodyPr>
            <a:noAutofit/>
          </a:bodyPr>
          <a:lstStyle/>
          <a:p>
            <a:pPr lvl="0"/>
            <a:r>
              <a:rPr lang="pl-PL" sz="2600" b="1" dirty="0" smtClean="0">
                <a:solidFill>
                  <a:schemeClr val="tx1"/>
                </a:solidFill>
              </a:rPr>
              <a:t>Ocena merytoryczna</a:t>
            </a:r>
            <a:r>
              <a:rPr lang="pl-PL" sz="2600" dirty="0" smtClean="0">
                <a:solidFill>
                  <a:schemeClr val="tx1"/>
                </a:solidFill>
              </a:rPr>
              <a:t> projektu obejmuje sprawdzenie, czy projekt spełnia: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600" u="sng" dirty="0">
                <a:solidFill>
                  <a:schemeClr val="tx1"/>
                </a:solidFill>
              </a:rPr>
              <a:t>k</a:t>
            </a:r>
            <a:r>
              <a:rPr lang="pl-PL" sz="2600" u="sng" dirty="0" smtClean="0">
                <a:solidFill>
                  <a:schemeClr val="tx1"/>
                </a:solidFill>
              </a:rPr>
              <a:t>ryteria merytoryczne</a:t>
            </a:r>
            <a:r>
              <a:rPr lang="pl-PL" sz="2600" dirty="0" smtClean="0">
                <a:solidFill>
                  <a:schemeClr val="tx1"/>
                </a:solidFill>
              </a:rPr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600" u="sng" dirty="0">
                <a:solidFill>
                  <a:schemeClr val="tx1"/>
                </a:solidFill>
              </a:rPr>
              <a:t>k</a:t>
            </a:r>
            <a:r>
              <a:rPr lang="pl-PL" sz="2600" u="sng" dirty="0" smtClean="0">
                <a:solidFill>
                  <a:schemeClr val="tx1"/>
                </a:solidFill>
              </a:rPr>
              <a:t>ryteria dopuszczające ogólne;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600" u="sng" dirty="0">
                <a:solidFill>
                  <a:schemeClr val="tx1"/>
                </a:solidFill>
              </a:rPr>
              <a:t>k</a:t>
            </a:r>
            <a:r>
              <a:rPr lang="pl-PL" sz="2600" u="sng" dirty="0" smtClean="0">
                <a:solidFill>
                  <a:schemeClr val="tx1"/>
                </a:solidFill>
              </a:rPr>
              <a:t>ryteria premiujące</a:t>
            </a:r>
            <a:r>
              <a:rPr lang="pl-PL" sz="2600" dirty="0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pl-PL" sz="2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Ocena merytoryczna dokonywana jest przy </a:t>
            </a:r>
            <a:r>
              <a:rPr lang="pl-PL" dirty="0">
                <a:solidFill>
                  <a:schemeClr val="tx1"/>
                </a:solidFill>
              </a:rPr>
              <a:t>pomocy </a:t>
            </a:r>
            <a:r>
              <a:rPr lang="pl-PL" i="1" dirty="0" smtClean="0">
                <a:solidFill>
                  <a:schemeClr val="tx1"/>
                </a:solidFill>
              </a:rPr>
              <a:t>„Karty </a:t>
            </a:r>
            <a:r>
              <a:rPr lang="pl-PL" i="1" dirty="0">
                <a:solidFill>
                  <a:schemeClr val="tx1"/>
                </a:solidFill>
              </a:rPr>
              <a:t>oceny merytorycznej wniosku </a:t>
            </a:r>
            <a:r>
              <a:rPr lang="pl-PL" i="1" dirty="0" smtClean="0">
                <a:solidFill>
                  <a:schemeClr val="tx1"/>
                </a:solidFill>
              </a:rPr>
              <a:t/>
            </a:r>
            <a:br>
              <a:rPr lang="pl-PL" i="1" dirty="0" smtClean="0">
                <a:solidFill>
                  <a:schemeClr val="tx1"/>
                </a:solidFill>
              </a:rPr>
            </a:br>
            <a:r>
              <a:rPr lang="pl-PL" i="1" dirty="0" smtClean="0">
                <a:solidFill>
                  <a:schemeClr val="tx1"/>
                </a:solidFill>
              </a:rPr>
              <a:t>o </a:t>
            </a:r>
            <a:r>
              <a:rPr lang="pl-PL" i="1" dirty="0">
                <a:solidFill>
                  <a:schemeClr val="tx1"/>
                </a:solidFill>
              </a:rPr>
              <a:t>dofinansowanie projektu </a:t>
            </a:r>
            <a:r>
              <a:rPr lang="pl-PL" i="1" dirty="0" smtClean="0">
                <a:solidFill>
                  <a:schemeClr val="tx1"/>
                </a:solidFill>
              </a:rPr>
              <a:t>konkursowego </a:t>
            </a:r>
            <a:br>
              <a:rPr lang="pl-PL" i="1" dirty="0" smtClean="0">
                <a:solidFill>
                  <a:schemeClr val="tx1"/>
                </a:solidFill>
              </a:rPr>
            </a:br>
            <a:r>
              <a:rPr lang="pl-PL" i="1" dirty="0" smtClean="0">
                <a:solidFill>
                  <a:schemeClr val="tx1"/>
                </a:solidFill>
              </a:rPr>
              <a:t>w ramach RPOWP” </a:t>
            </a:r>
            <a:r>
              <a:rPr lang="pl-PL" dirty="0" smtClean="0">
                <a:solidFill>
                  <a:schemeClr val="tx1"/>
                </a:solidFill>
              </a:rPr>
              <a:t>(załącznik nr 3).</a:t>
            </a:r>
            <a:endParaRPr lang="pl-PL" i="1" dirty="0">
              <a:solidFill>
                <a:schemeClr val="tx1"/>
              </a:solidFill>
            </a:endParaRPr>
          </a:p>
          <a:p>
            <a:pPr lvl="0"/>
            <a:endParaRPr lang="pl-PL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8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628384" cy="576065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merytoryczne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772816"/>
            <a:ext cx="7416824" cy="4680520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pl-PL" b="1" dirty="0" smtClean="0">
                <a:solidFill>
                  <a:schemeClr val="tx1"/>
                </a:solidFill>
              </a:rPr>
              <a:t>Kryteria merytoryczne: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Analiza problemowa i zgodność projektu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właściwymi celami szczegółowymi RPOWP,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 tym: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</a:rPr>
              <a:t>wskazanie problemów, na które stanowi odpowiedź cel główny projektu oraz analiza zidentyfikowanych problemów,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</a:rPr>
              <a:t>trafność doboru celu głównego projektu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 odniesieniu do wskazanych problemów oraz sposobu w jaki projekt przyczyni się do osiągnięcia właściwych celów szczegółowych RPOWP.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2. Zgodność </a:t>
            </a:r>
            <a:r>
              <a:rPr lang="pl-PL" dirty="0">
                <a:solidFill>
                  <a:schemeClr val="tx1"/>
                </a:solidFill>
              </a:rPr>
              <a:t>z zasadą równości szans </a:t>
            </a:r>
            <a:r>
              <a:rPr lang="pl-PL" dirty="0" smtClean="0">
                <a:solidFill>
                  <a:schemeClr val="tx1"/>
                </a:solidFill>
              </a:rPr>
              <a:t>kobiet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i </a:t>
            </a:r>
            <a:r>
              <a:rPr lang="pl-PL" dirty="0">
                <a:solidFill>
                  <a:schemeClr val="tx1"/>
                </a:solidFill>
              </a:rPr>
              <a:t>mężczyzn (na podstawie standardu minimum</a:t>
            </a:r>
            <a:r>
              <a:rPr lang="pl-PL" dirty="0" smtClean="0">
                <a:solidFill>
                  <a:schemeClr val="tx1"/>
                </a:solidFill>
              </a:rPr>
              <a:t>).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3. Zgodność </a:t>
            </a:r>
            <a:r>
              <a:rPr lang="pl-PL" dirty="0">
                <a:solidFill>
                  <a:schemeClr val="tx1"/>
                </a:solidFill>
              </a:rPr>
              <a:t>projektu z właściwymi zasadami unijnymi (w tym zasadą równości szans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i niedyskryminacji, w tym dostępności dla </a:t>
            </a:r>
            <a:r>
              <a:rPr lang="pl-PL" dirty="0" smtClean="0">
                <a:solidFill>
                  <a:schemeClr val="tx1"/>
                </a:solidFill>
              </a:rPr>
              <a:t>osób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</a:t>
            </a:r>
            <a:r>
              <a:rPr lang="pl-PL" dirty="0">
                <a:solidFill>
                  <a:schemeClr val="tx1"/>
                </a:solidFill>
              </a:rPr>
              <a:t>niepełnosprawnościami i zasadą zrównoważonego </a:t>
            </a:r>
            <a:r>
              <a:rPr lang="pl-PL" dirty="0" smtClean="0">
                <a:solidFill>
                  <a:schemeClr val="tx1"/>
                </a:solidFill>
              </a:rPr>
              <a:t>rozwoju) oraz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</a:t>
            </a:r>
            <a:r>
              <a:rPr lang="pl-PL" dirty="0">
                <a:solidFill>
                  <a:schemeClr val="tx1"/>
                </a:solidFill>
              </a:rPr>
              <a:t>prawodawstwem unijnym.</a:t>
            </a:r>
            <a:endParaRPr lang="pl-PL" dirty="0" smtClean="0">
              <a:solidFill>
                <a:schemeClr val="tx1"/>
              </a:solidFill>
            </a:endParaRPr>
          </a:p>
          <a:p>
            <a:pPr lvl="0"/>
            <a:endParaRPr lang="pl-PL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2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00392" cy="504056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merytoryczne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416824" cy="2880320"/>
          </a:xfrm>
        </p:spPr>
        <p:txBody>
          <a:bodyPr>
            <a:noAutofit/>
          </a:bodyPr>
          <a:lstStyle/>
          <a:p>
            <a:pPr lvl="0"/>
            <a:r>
              <a:rPr lang="pl-PL" sz="2000" dirty="0" smtClean="0">
                <a:solidFill>
                  <a:schemeClr val="tx1"/>
                </a:solidFill>
              </a:rPr>
              <a:t>2. Adekwatność doboru grupy docelowej w kontekście wskazanego celu głównego projektu i właściwego celu szczegółowego RPOWP, w tym opis: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</a:rPr>
              <a:t>istotnych cech uczestników, którzy zostaną objęci wsparciem w kontekście zdiagnozowanej sytuacji problemowej, potrzeb i oczekiwań uczestników projektu w kontekście wsparcia, które ma być udzielane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w ramach projektu, a także barier, na które napotykają uczestnicy projektu;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</a:rPr>
              <a:t>sposobu rekrutacji uczestników projektu w odniesieniu do wskazanych cech grupy docelowej, w tym kryteriów rekrutacji i kwestii zapewnienia dostępności dla osób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z niepełnosprawnościami.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7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504056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merytoryczne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7344816" cy="4464496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pl-PL" dirty="0" smtClean="0">
                <a:solidFill>
                  <a:schemeClr val="tx1"/>
                </a:solidFill>
              </a:rPr>
              <a:t>3. Trafność opisanej analizy ryzyka nieosiągnięcia założeń projektu, w tym opisu: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s</a:t>
            </a:r>
            <a:r>
              <a:rPr lang="pl-PL" dirty="0" smtClean="0">
                <a:solidFill>
                  <a:schemeClr val="tx1"/>
                </a:solidFill>
              </a:rPr>
              <a:t>ytuacji, których wystąpienie utrudni </a:t>
            </a:r>
            <a:r>
              <a:rPr lang="pl-PL" dirty="0">
                <a:solidFill>
                  <a:schemeClr val="tx1"/>
                </a:solidFill>
              </a:rPr>
              <a:t/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lub uniemożliwi osiągnięcie wartości docelowej wskaźników rezultatu, a także sposobu identyfikacji wystąpienia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takich sytuacji;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</a:rPr>
              <a:t>działań, które będą podjęte,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aby zapobiec wystąpieniu ryzyka i jakie będą mogły zostać podjęte, aby zminimalizować skutki wystąpienia ryzyka.</a:t>
            </a:r>
          </a:p>
        </p:txBody>
      </p:sp>
    </p:spTree>
    <p:extLst>
      <p:ext uri="{BB962C8B-B14F-4D97-AF65-F5344CB8AC3E}">
        <p14:creationId xmlns:p14="http://schemas.microsoft.com/office/powerpoint/2010/main" val="186439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268760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Program profilaktyki raka piersi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Projekty dotyczące realizacji Programu profilaktyki raka piersi powinny być zgodne </a:t>
            </a:r>
            <a:br>
              <a:rPr lang="pl-PL" sz="2600" dirty="0" smtClean="0">
                <a:solidFill>
                  <a:schemeClr val="tx1"/>
                </a:solidFill>
              </a:rPr>
            </a:br>
            <a:r>
              <a:rPr lang="pl-PL" sz="2600" dirty="0" smtClean="0">
                <a:solidFill>
                  <a:schemeClr val="tx1"/>
                </a:solidFill>
              </a:rPr>
              <a:t>z założeniami  dokumentu </a:t>
            </a:r>
          </a:p>
          <a:p>
            <a:pPr marL="0" indent="0" algn="ctr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„Warunki realizacji przedsięwzięć w ramach Populacyjnego programu wczesnego wykrywania raka piersi” </a:t>
            </a:r>
          </a:p>
          <a:p>
            <a:pPr marL="0" indent="0" algn="ctr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(załącznik nr 9a).</a:t>
            </a:r>
            <a:endParaRPr lang="pl-PL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09855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268760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merytoryczne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</a:rPr>
              <a:t>4. </a:t>
            </a:r>
            <a:r>
              <a:rPr lang="pl-PL" sz="2500" dirty="0" smtClean="0">
                <a:solidFill>
                  <a:schemeClr val="tx1"/>
                </a:solidFill>
              </a:rPr>
              <a:t>Trafność doboru i opisu zadań przewidzianych </a:t>
            </a:r>
            <a:br>
              <a:rPr lang="pl-PL" sz="2500" dirty="0" smtClean="0">
                <a:solidFill>
                  <a:schemeClr val="tx1"/>
                </a:solidFill>
              </a:rPr>
            </a:br>
            <a:r>
              <a:rPr lang="pl-PL" sz="2500" dirty="0" smtClean="0">
                <a:solidFill>
                  <a:schemeClr val="tx1"/>
                </a:solidFill>
              </a:rPr>
              <a:t>do realizacji w ramach projektu, w tym:</a:t>
            </a:r>
          </a:p>
          <a:p>
            <a:pPr algn="ctr">
              <a:spcAft>
                <a:spcPts val="1200"/>
              </a:spcAft>
            </a:pPr>
            <a:r>
              <a:rPr lang="pl-PL" sz="2500" dirty="0" smtClean="0">
                <a:solidFill>
                  <a:schemeClr val="tx1"/>
                </a:solidFill>
              </a:rPr>
              <a:t>opis i adekwatność zaplanowanych zadań </a:t>
            </a:r>
            <a:br>
              <a:rPr lang="pl-PL" sz="2500" dirty="0" smtClean="0">
                <a:solidFill>
                  <a:schemeClr val="tx1"/>
                </a:solidFill>
              </a:rPr>
            </a:br>
            <a:r>
              <a:rPr lang="pl-PL" sz="2500" dirty="0" smtClean="0">
                <a:solidFill>
                  <a:schemeClr val="tx1"/>
                </a:solidFill>
              </a:rPr>
              <a:t>w kontekście opisanych problemów i celu projektu;</a:t>
            </a:r>
          </a:p>
          <a:p>
            <a:pPr algn="ctr">
              <a:spcAft>
                <a:spcPts val="1200"/>
              </a:spcAft>
            </a:pPr>
            <a:r>
              <a:rPr lang="pl-PL" sz="2500" dirty="0">
                <a:solidFill>
                  <a:schemeClr val="tx1"/>
                </a:solidFill>
              </a:rPr>
              <a:t>r</a:t>
            </a:r>
            <a:r>
              <a:rPr lang="pl-PL" sz="2500" dirty="0" smtClean="0">
                <a:solidFill>
                  <a:schemeClr val="tx1"/>
                </a:solidFill>
              </a:rPr>
              <a:t>acjonalność harmonogramu realizacji projektu;</a:t>
            </a:r>
          </a:p>
          <a:p>
            <a:pPr algn="ctr">
              <a:spcAft>
                <a:spcPts val="600"/>
              </a:spcAft>
            </a:pPr>
            <a:r>
              <a:rPr lang="pl-PL" sz="2500" dirty="0" smtClean="0">
                <a:solidFill>
                  <a:schemeClr val="tx1"/>
                </a:solidFill>
              </a:rPr>
              <a:t> trafność i adekwatność doboru wskaźników (w tym wartości docelowej), które zostaną osiągnięte </a:t>
            </a:r>
            <a:br>
              <a:rPr lang="pl-PL" sz="2500" dirty="0" smtClean="0">
                <a:solidFill>
                  <a:schemeClr val="tx1"/>
                </a:solidFill>
              </a:rPr>
            </a:br>
            <a:r>
              <a:rPr lang="pl-PL" sz="2500" dirty="0" smtClean="0">
                <a:solidFill>
                  <a:schemeClr val="tx1"/>
                </a:solidFill>
              </a:rPr>
              <a:t>w ramach zadań w kontekście realizacji celu głównego projektu oraz właściwego celu szczegółowego RPOWP, z uwzględnieniem sposobu pomiaru, monitorowania oraz źródeł weryfikacji;</a:t>
            </a:r>
          </a:p>
          <a:p>
            <a:pPr algn="ctr"/>
            <a:r>
              <a:rPr lang="pl-PL" sz="2500" dirty="0" smtClean="0">
                <a:solidFill>
                  <a:schemeClr val="tx1"/>
                </a:solidFill>
              </a:rPr>
              <a:t>opis sposobu, w jaki zostanie zachowana trwałość projektu (o ile dotyczy).</a:t>
            </a:r>
            <a:endParaRPr lang="pl-PL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17638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196752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merytoryczne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5. Potencjał wnioskodawcy i partnerów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(o ile dotyczy), w tym w szczególności:</a:t>
            </a:r>
          </a:p>
          <a:p>
            <a:pPr algn="ctr"/>
            <a:r>
              <a:rPr lang="pl-PL" dirty="0">
                <a:solidFill>
                  <a:schemeClr val="tx1"/>
                </a:solidFill>
              </a:rPr>
              <a:t>p</a:t>
            </a:r>
            <a:r>
              <a:rPr lang="pl-PL" dirty="0" smtClean="0">
                <a:solidFill>
                  <a:schemeClr val="tx1"/>
                </a:solidFill>
              </a:rPr>
              <a:t>otencjał techniczny, w tym sprzętowy i warunki lokalowe i sposób ich wykorzystania w ramach projektu;</a:t>
            </a:r>
          </a:p>
          <a:p>
            <a:pPr algn="ctr"/>
            <a:r>
              <a:rPr lang="pl-PL" dirty="0">
                <a:solidFill>
                  <a:schemeClr val="tx1"/>
                </a:solidFill>
              </a:rPr>
              <a:t>p</a:t>
            </a:r>
            <a:r>
              <a:rPr lang="pl-PL" dirty="0" smtClean="0">
                <a:solidFill>
                  <a:schemeClr val="tx1"/>
                </a:solidFill>
              </a:rPr>
              <a:t>otencjał kadrowy i sposób jego wykorzystania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 ramach projektu;</a:t>
            </a:r>
          </a:p>
          <a:p>
            <a:pPr algn="ctr"/>
            <a:r>
              <a:rPr lang="pl-PL" dirty="0">
                <a:solidFill>
                  <a:schemeClr val="tx1"/>
                </a:solidFill>
              </a:rPr>
              <a:t>u</a:t>
            </a:r>
            <a:r>
              <a:rPr lang="pl-PL" dirty="0" smtClean="0">
                <a:solidFill>
                  <a:schemeClr val="tx1"/>
                </a:solidFill>
              </a:rPr>
              <a:t>zasadnienie wyboru partnerów do realizacji poszczególnych zadań (o ile dotyczy).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 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99218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196752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merytoryczne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6. Adekwatność opisu potencjału społecznego wnioskodawcy i partnerów do zakresu realizacji projektu, w tym uzasadnienie dlaczego doświadczenie wnioskodawcy i partnerów jest adekwatne do zakresu realizacji projektu,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uwzględnieniem dotychczasowej działalności prowadzonej: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w obszarze tematycznym projektu;</a:t>
            </a:r>
          </a:p>
          <a:p>
            <a:pPr algn="ctr"/>
            <a:r>
              <a:rPr lang="pl-PL" dirty="0">
                <a:solidFill>
                  <a:schemeClr val="tx1"/>
                </a:solidFill>
              </a:rPr>
              <a:t>n</a:t>
            </a:r>
            <a:r>
              <a:rPr lang="pl-PL" dirty="0" smtClean="0">
                <a:solidFill>
                  <a:schemeClr val="tx1"/>
                </a:solidFill>
              </a:rPr>
              <a:t>a rzecz grupy docelowej, do której skierowany jest projekt oraz </a:t>
            </a:r>
          </a:p>
          <a:p>
            <a:pPr algn="ctr"/>
            <a:r>
              <a:rPr lang="pl-PL" dirty="0">
                <a:solidFill>
                  <a:schemeClr val="tx1"/>
                </a:solidFill>
              </a:rPr>
              <a:t>n</a:t>
            </a:r>
            <a:r>
              <a:rPr lang="pl-PL" dirty="0" smtClean="0">
                <a:solidFill>
                  <a:schemeClr val="tx1"/>
                </a:solidFill>
              </a:rPr>
              <a:t>a określonym terytorium, którego będzie dotyczyć realizacja projektu.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2623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052736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merytoryczne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Autofit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pl-PL" sz="2000" dirty="0" smtClean="0">
                <a:solidFill>
                  <a:schemeClr val="tx1"/>
                </a:solidFill>
              </a:rPr>
              <a:t>7. </a:t>
            </a:r>
            <a:r>
              <a:rPr lang="pl-PL" sz="1900" dirty="0" smtClean="0">
                <a:solidFill>
                  <a:schemeClr val="tx1"/>
                </a:solidFill>
              </a:rPr>
              <a:t>Adekwatność sposobu zarządzania projektem do zakresu zadań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w projekcie oraz kadry zewnętrznej zaangażowanej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do realizacji projektu.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pl-PL" sz="1900" dirty="0" smtClean="0">
                <a:solidFill>
                  <a:schemeClr val="tx1"/>
                </a:solidFill>
              </a:rPr>
              <a:t>8. Prawidłowość sporządzenia budżetu projektu oraz zgodność wydatków z „Wytycznymi w zakresie kwalifikowalności wydatków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w ramach Europejskiego Funduszu Rozwoju Regionalnego, Europejskiego Funduszu Społecznego oraz Funduszu Spójności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na lata 2014-2020”, w tym:</a:t>
            </a:r>
          </a:p>
          <a:p>
            <a:pPr algn="ctr">
              <a:spcAft>
                <a:spcPts val="600"/>
              </a:spcAft>
            </a:pPr>
            <a:r>
              <a:rPr lang="pl-PL" sz="1900" dirty="0">
                <a:solidFill>
                  <a:schemeClr val="tx1"/>
                </a:solidFill>
              </a:rPr>
              <a:t>k</a:t>
            </a:r>
            <a:r>
              <a:rPr lang="pl-PL" sz="1900" dirty="0" smtClean="0">
                <a:solidFill>
                  <a:schemeClr val="tx1"/>
                </a:solidFill>
              </a:rPr>
              <a:t>walifikowalność wydatków, w tym: niezbędność wydatków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do realizacji projektu i osiągania jego celów, racjonalność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i efektywność wydatków , w tym zgodność </a:t>
            </a:r>
            <a:br>
              <a:rPr lang="pl-PL" sz="1900" dirty="0" smtClean="0">
                <a:solidFill>
                  <a:schemeClr val="tx1"/>
                </a:solidFill>
              </a:rPr>
            </a:br>
            <a:r>
              <a:rPr lang="pl-PL" sz="1900" dirty="0" smtClean="0">
                <a:solidFill>
                  <a:schemeClr val="tx1"/>
                </a:solidFill>
              </a:rPr>
              <a:t>ze standardami i cenami rynkowymi, w szczególności określonymi w regulaminie konkursu oraz poprawność wniesienia wkładu własnego;</a:t>
            </a:r>
          </a:p>
          <a:p>
            <a:pPr algn="ctr"/>
            <a:r>
              <a:rPr lang="pl-PL" sz="1900" dirty="0">
                <a:solidFill>
                  <a:schemeClr val="tx1"/>
                </a:solidFill>
              </a:rPr>
              <a:t> </a:t>
            </a:r>
            <a:r>
              <a:rPr lang="pl-PL" sz="1900" dirty="0" smtClean="0">
                <a:solidFill>
                  <a:schemeClr val="tx1"/>
                </a:solidFill>
              </a:rPr>
              <a:t>poprawność formalno-rachunkowa sporządzenia budżetu projektu</a:t>
            </a:r>
            <a:r>
              <a:rPr lang="pl-PL" sz="1900" dirty="0" smtClean="0"/>
              <a:t>.</a:t>
            </a:r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174220733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268760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merytoryczne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2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Istnieje możliwość dokonania warunkowej oceny każdego z kryteriów merytorycznych 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i skierowania projektu do negocjacji.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55375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383956"/>
            <a:ext cx="7772400" cy="884804"/>
          </a:xfrm>
        </p:spPr>
        <p:txBody>
          <a:bodyPr/>
          <a:lstStyle/>
          <a:p>
            <a:r>
              <a:rPr lang="pl-PL" sz="27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dopuszczające </a:t>
            </a:r>
            <a:r>
              <a:rPr lang="pl-PL" sz="27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ogólne</a:t>
            </a:r>
            <a:endParaRPr lang="pl-PL" sz="27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196752"/>
            <a:ext cx="7488832" cy="5184576"/>
          </a:xfrm>
        </p:spPr>
        <p:txBody>
          <a:bodyPr>
            <a:noAutofit/>
          </a:bodyPr>
          <a:lstStyle/>
          <a:p>
            <a:pPr lvl="0"/>
            <a:endParaRPr lang="pl-PL" b="1" dirty="0" smtClean="0">
              <a:solidFill>
                <a:schemeClr val="tx1"/>
              </a:solidFill>
            </a:endParaRPr>
          </a:p>
          <a:p>
            <a:pPr lvl="0">
              <a:spcAft>
                <a:spcPts val="600"/>
              </a:spcAft>
            </a:pPr>
            <a:r>
              <a:rPr lang="pl-PL" sz="2800" b="1" dirty="0" smtClean="0">
                <a:solidFill>
                  <a:schemeClr val="tx1"/>
                </a:solidFill>
              </a:rPr>
              <a:t>Kryteria dopuszczające szczególne:</a:t>
            </a:r>
          </a:p>
          <a:p>
            <a:pPr marL="514350" lvl="0" indent="-514350">
              <a:spcAft>
                <a:spcPts val="600"/>
              </a:spcAft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Zgodność z prawodawstwem unijnym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oraz właściwymi zasadami unijnymi,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 tym:</a:t>
            </a:r>
          </a:p>
          <a:p>
            <a:pPr marL="457200" lvl="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z</a:t>
            </a:r>
            <a:r>
              <a:rPr lang="pl-PL" dirty="0" smtClean="0">
                <a:solidFill>
                  <a:schemeClr val="tx1"/>
                </a:solidFill>
              </a:rPr>
              <a:t>asadą równości szans kobiet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i mężczyzn w oparciu o standard </a:t>
            </a:r>
            <a:r>
              <a:rPr lang="pl-PL" dirty="0" err="1" smtClean="0">
                <a:solidFill>
                  <a:schemeClr val="tx1"/>
                </a:solidFill>
              </a:rPr>
              <a:t>minimium</a:t>
            </a:r>
            <a:r>
              <a:rPr lang="pl-PL" dirty="0" smtClean="0">
                <a:solidFill>
                  <a:schemeClr val="tx1"/>
                </a:solidFill>
              </a:rPr>
              <a:t>;</a:t>
            </a:r>
          </a:p>
          <a:p>
            <a:pPr marL="457200" lvl="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z</a:t>
            </a:r>
            <a:r>
              <a:rPr lang="pl-PL" dirty="0" smtClean="0">
                <a:solidFill>
                  <a:schemeClr val="tx1"/>
                </a:solidFill>
              </a:rPr>
              <a:t>asadą równości szans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i niedyskryminacji , w tym dostępności dla osób z niepełnosprawnościami;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z</a:t>
            </a:r>
            <a:r>
              <a:rPr lang="pl-PL" dirty="0" smtClean="0">
                <a:solidFill>
                  <a:schemeClr val="tx1"/>
                </a:solidFill>
              </a:rPr>
              <a:t>asadą zrównoważonego rozwoju.</a:t>
            </a:r>
          </a:p>
          <a:p>
            <a:pPr lvl="0"/>
            <a:endParaRPr lang="pl-PL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67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383956"/>
            <a:ext cx="7628384" cy="1028820"/>
          </a:xfrm>
        </p:spPr>
        <p:txBody>
          <a:bodyPr/>
          <a:lstStyle/>
          <a:p>
            <a:r>
              <a:rPr lang="pl-PL" sz="27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dopuszczające </a:t>
            </a:r>
            <a:r>
              <a:rPr lang="pl-PL" sz="27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ogólne</a:t>
            </a:r>
            <a:endParaRPr lang="pl-PL" sz="27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628800"/>
            <a:ext cx="7416824" cy="468052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2200" dirty="0">
                <a:solidFill>
                  <a:schemeClr val="tx1"/>
                </a:solidFill>
              </a:rPr>
              <a:t>2. </a:t>
            </a:r>
            <a:r>
              <a:rPr lang="pl-PL" sz="2000" dirty="0" smtClean="0">
                <a:solidFill>
                  <a:schemeClr val="tx1"/>
                </a:solidFill>
              </a:rPr>
              <a:t>Zgodność z prawodawstwem krajowym w zakresie odnoszącym się do sposobu realizacji i zakresu projektu.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3. Zgodność projektu z Regionalnym Programem Operacyjnym Województwa Podlaskiego na lata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2014-2020 oraz Szczegółowym Opisem Osi Priorytetowych RPOWP,</a:t>
            </a:r>
            <a:r>
              <a:rPr lang="pl-PL" sz="2000" dirty="0">
                <a:solidFill>
                  <a:schemeClr val="tx1"/>
                </a:solidFill>
              </a:rPr>
              <a:t> </a:t>
            </a:r>
            <a:r>
              <a:rPr lang="pl-PL" sz="2000" dirty="0" smtClean="0">
                <a:solidFill>
                  <a:schemeClr val="tx1"/>
                </a:solidFill>
              </a:rPr>
              <a:t>w tym w zakresie: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z</a:t>
            </a:r>
            <a:r>
              <a:rPr lang="pl-PL" sz="2000" dirty="0" smtClean="0">
                <a:solidFill>
                  <a:schemeClr val="tx1"/>
                </a:solidFill>
              </a:rPr>
              <a:t>godności typu projektu z wykazem zawartym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w „Typach projektów” w </a:t>
            </a:r>
            <a:r>
              <a:rPr lang="pl-PL" sz="2000" dirty="0" err="1" smtClean="0">
                <a:solidFill>
                  <a:schemeClr val="tx1"/>
                </a:solidFill>
              </a:rPr>
              <a:t>SzOOP</a:t>
            </a:r>
            <a:r>
              <a:rPr lang="pl-PL" sz="20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</a:rPr>
              <a:t>zgodności wyboru grupy docelowej z wykazem zawartym w „Grupa docelowa / ostateczni odbiorcy wsparcia” w </a:t>
            </a:r>
            <a:r>
              <a:rPr lang="pl-PL" sz="2000" dirty="0" err="1" smtClean="0">
                <a:solidFill>
                  <a:schemeClr val="tx1"/>
                </a:solidFill>
              </a:rPr>
              <a:t>SzOOP</a:t>
            </a:r>
            <a:r>
              <a:rPr lang="pl-PL" sz="20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z</a:t>
            </a:r>
            <a:r>
              <a:rPr lang="pl-PL" sz="2000" dirty="0" smtClean="0">
                <a:solidFill>
                  <a:schemeClr val="tx1"/>
                </a:solidFill>
              </a:rPr>
              <a:t>godności z limitami określonymi w </a:t>
            </a:r>
            <a:r>
              <a:rPr lang="pl-PL" sz="2000" dirty="0" err="1" smtClean="0">
                <a:solidFill>
                  <a:schemeClr val="tx1"/>
                </a:solidFill>
              </a:rPr>
              <a:t>SzOOP</a:t>
            </a:r>
            <a:r>
              <a:rPr lang="pl-PL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200" dirty="0" smtClean="0">
              <a:solidFill>
                <a:schemeClr val="tx1"/>
              </a:solidFill>
            </a:endParaRPr>
          </a:p>
          <a:p>
            <a:r>
              <a:rPr lang="pl-PL" sz="22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96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27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dopuszczające </a:t>
            </a:r>
            <a:r>
              <a:rPr lang="pl-PL" sz="27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ogólne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4. </a:t>
            </a:r>
            <a:r>
              <a:rPr lang="pl-PL" sz="2200" dirty="0" smtClean="0">
                <a:solidFill>
                  <a:schemeClr val="tx1"/>
                </a:solidFill>
              </a:rPr>
              <a:t>Negocjacje zakończyły się wynikiem pozytywnym </a:t>
            </a:r>
          </a:p>
          <a:p>
            <a:pPr marL="0" indent="0" algn="ctr">
              <a:buNone/>
            </a:pPr>
            <a:r>
              <a:rPr lang="pl-PL" sz="2200" dirty="0" smtClean="0">
                <a:solidFill>
                  <a:schemeClr val="tx1"/>
                </a:solidFill>
              </a:rPr>
              <a:t>co oznacza:</a:t>
            </a:r>
          </a:p>
          <a:p>
            <a:pPr algn="ctr"/>
            <a:r>
              <a:rPr lang="pl-PL" sz="2200" dirty="0">
                <a:solidFill>
                  <a:schemeClr val="tx1"/>
                </a:solidFill>
              </a:rPr>
              <a:t>u</a:t>
            </a:r>
            <a:r>
              <a:rPr lang="pl-PL" sz="2200" dirty="0" smtClean="0">
                <a:solidFill>
                  <a:schemeClr val="tx1"/>
                </a:solidFill>
              </a:rPr>
              <a:t>znanie za spełnione zerojedynkowych kryteriów obligatoryjnych, które w trakcie oceny merytorycznej zostały warunkowo uznane za spełnione </a:t>
            </a:r>
          </a:p>
          <a:p>
            <a:pPr marL="0" indent="0" algn="ctr">
              <a:buNone/>
            </a:pPr>
            <a:r>
              <a:rPr lang="pl-PL" sz="2200" dirty="0">
                <a:solidFill>
                  <a:schemeClr val="tx1"/>
                </a:solidFill>
              </a:rPr>
              <a:t>i</a:t>
            </a:r>
            <a:r>
              <a:rPr lang="pl-PL" sz="2200" dirty="0" smtClean="0">
                <a:solidFill>
                  <a:schemeClr val="tx1"/>
                </a:solidFill>
              </a:rPr>
              <a:t> / lub</a:t>
            </a:r>
          </a:p>
          <a:p>
            <a:pPr algn="ctr"/>
            <a:r>
              <a:rPr lang="pl-PL" sz="2200" dirty="0" smtClean="0">
                <a:solidFill>
                  <a:schemeClr val="tx1"/>
                </a:solidFill>
              </a:rPr>
              <a:t>przyznanie wyższej liczby punktów </a:t>
            </a:r>
            <a:r>
              <a:rPr lang="pl-PL" sz="2200" dirty="0" smtClean="0">
                <a:solidFill>
                  <a:schemeClr val="tx1"/>
                </a:solidFill>
              </a:rPr>
              <a:t>za </a:t>
            </a:r>
            <a:r>
              <a:rPr lang="pl-PL" sz="2200" dirty="0" smtClean="0">
                <a:solidFill>
                  <a:schemeClr val="tx1"/>
                </a:solidFill>
              </a:rPr>
              <a:t>spełnienie punktowych kryteriów merytorycznych, która była warunkowo przyznana przez oceniających. </a:t>
            </a:r>
          </a:p>
          <a:p>
            <a:pPr algn="ctr"/>
            <a:endParaRPr lang="pl-P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6425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sz="27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Ocena merytoryczna – kryteria dopuszczające </a:t>
            </a:r>
            <a:r>
              <a:rPr lang="pl-PL" sz="27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ogólne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772816"/>
            <a:ext cx="7931224" cy="3600400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sz="2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Projekty, które nie spełniają któregokolwiek 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z kryteriów dopuszczających ogólnych są odrzucane na etapie oceny merytorycznej.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997514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1052736"/>
          </a:xfrm>
        </p:spPr>
        <p:txBody>
          <a:bodyPr/>
          <a:lstStyle/>
          <a:p>
            <a:r>
              <a:rPr lang="pl-PL" sz="3400" dirty="0" smtClean="0"/>
              <a:t>Kryteria premiujące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ctr">
              <a:spcAft>
                <a:spcPts val="600"/>
              </a:spcAft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Projekt przewiduje partnerstwo z co najmniej jedną organizacją pozarządową, której statut określa realizację działań mających zastosowanie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 ochronie zdrowia.</a:t>
            </a:r>
          </a:p>
          <a:p>
            <a:pPr marL="457200" indent="-457200" algn="ctr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Projekt jest komplementarny z innymi projektami finansowanymi ze środków UE (również realizowanymi we wcześniejszych okresach programowania), ze środków krajowych lub innych źródeł.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745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787208" cy="1368152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pl-PL" sz="3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pl-PL" sz="34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Program profilaktyki raka szyjki macicy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8136904" cy="4680519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pl-PL" b="1" dirty="0" smtClean="0">
                <a:solidFill>
                  <a:schemeClr val="tx1"/>
                </a:solidFill>
              </a:rPr>
              <a:t>Program profilaktyki raka szyjki macicy:</a:t>
            </a:r>
          </a:p>
          <a:p>
            <a:pPr algn="ctr"/>
            <a:r>
              <a:rPr lang="pl-PL" sz="2000" u="sng" dirty="0" smtClean="0">
                <a:solidFill>
                  <a:schemeClr val="tx1"/>
                </a:solidFill>
              </a:rPr>
              <a:t>działania informacyjno-edukacyjne </a:t>
            </a:r>
            <a:r>
              <a:rPr lang="pl-PL" sz="2000" dirty="0" smtClean="0">
                <a:solidFill>
                  <a:schemeClr val="tx1"/>
                </a:solidFill>
              </a:rPr>
              <a:t>oraz dotyczące </a:t>
            </a:r>
            <a:r>
              <a:rPr lang="pl-PL" sz="2000" u="sng" dirty="0" smtClean="0">
                <a:solidFill>
                  <a:schemeClr val="tx1"/>
                </a:solidFill>
              </a:rPr>
              <a:t>edukacji prozdrowotnej </a:t>
            </a:r>
            <a:r>
              <a:rPr lang="pl-PL" sz="2000" dirty="0" smtClean="0">
                <a:solidFill>
                  <a:schemeClr val="tx1"/>
                </a:solidFill>
              </a:rPr>
              <a:t>o charakterze lokalnym, mające na celu zachęcenie kobiet do badań profilaktycznych</a:t>
            </a:r>
          </a:p>
          <a:p>
            <a:pPr algn="ctr"/>
            <a:r>
              <a:rPr lang="pl-PL" sz="2000" u="sng" dirty="0" smtClean="0">
                <a:solidFill>
                  <a:schemeClr val="tx1"/>
                </a:solidFill>
              </a:rPr>
              <a:t>zapewnienie dojazdu </a:t>
            </a:r>
            <a:r>
              <a:rPr lang="pl-PL" sz="2000" dirty="0" smtClean="0">
                <a:solidFill>
                  <a:schemeClr val="tx1"/>
                </a:solidFill>
              </a:rPr>
              <a:t>z miejsca zamieszkania do miejsca realizacji badania i z powrotem</a:t>
            </a:r>
          </a:p>
          <a:p>
            <a:pPr algn="ctr"/>
            <a:r>
              <a:rPr lang="pl-PL" sz="2000" u="sng" dirty="0">
                <a:solidFill>
                  <a:schemeClr val="tx1"/>
                </a:solidFill>
              </a:rPr>
              <a:t>z</a:t>
            </a:r>
            <a:r>
              <a:rPr lang="pl-PL" sz="2000" u="sng" dirty="0" smtClean="0">
                <a:solidFill>
                  <a:schemeClr val="tx1"/>
                </a:solidFill>
              </a:rPr>
              <a:t>apewnienie opieki nad osobą niesamodzielną</a:t>
            </a:r>
            <a:r>
              <a:rPr lang="pl-PL" sz="2000" dirty="0" smtClean="0">
                <a:solidFill>
                  <a:schemeClr val="tx1"/>
                </a:solidFill>
              </a:rPr>
              <a:t>, którą opiekuje się osoba objęta wsparciem, w czasie korzystania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ze wsparcia</a:t>
            </a:r>
          </a:p>
          <a:p>
            <a:pPr algn="ctr"/>
            <a:endParaRPr lang="pl-PL" sz="2000" dirty="0" smtClean="0"/>
          </a:p>
          <a:p>
            <a:pPr marL="0" indent="0" algn="ctr">
              <a:buNone/>
            </a:pPr>
            <a:r>
              <a:rPr lang="pl-PL" sz="2000" b="1" dirty="0">
                <a:solidFill>
                  <a:schemeClr val="tx1"/>
                </a:solidFill>
              </a:rPr>
              <a:t>Działania informacyjno-edukacyjne i edukacja prozdrowotna </a:t>
            </a:r>
            <a:r>
              <a:rPr lang="pl-PL" sz="2000" b="1" u="sng" dirty="0">
                <a:solidFill>
                  <a:schemeClr val="tx1"/>
                </a:solidFill>
              </a:rPr>
              <a:t>nie mogą stanowić jedynego działania </a:t>
            </a:r>
            <a:r>
              <a:rPr lang="pl-PL" sz="2000" b="1" dirty="0">
                <a:solidFill>
                  <a:schemeClr val="tx1"/>
                </a:solidFill>
              </a:rPr>
              <a:t/>
            </a:r>
            <a:br>
              <a:rPr lang="pl-PL" sz="2000" b="1" dirty="0">
                <a:solidFill>
                  <a:schemeClr val="tx1"/>
                </a:solidFill>
              </a:rPr>
            </a:br>
            <a:r>
              <a:rPr lang="pl-PL" sz="2000" b="1" dirty="0">
                <a:solidFill>
                  <a:schemeClr val="tx1"/>
                </a:solidFill>
              </a:rPr>
              <a:t>w ramach projektu.</a:t>
            </a:r>
          </a:p>
          <a:p>
            <a:pPr algn="ctr"/>
            <a:endParaRPr lang="pl-PL" sz="2000" dirty="0"/>
          </a:p>
          <a:p>
            <a:pPr algn="ctr"/>
            <a:endParaRPr lang="pl-PL" sz="2000" dirty="0"/>
          </a:p>
          <a:p>
            <a:pPr marL="0" indent="0" algn="ctr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3509974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124744"/>
          </a:xfrm>
        </p:spPr>
        <p:txBody>
          <a:bodyPr/>
          <a:lstStyle/>
          <a:p>
            <a:r>
              <a:rPr lang="pl-PL" sz="3400" dirty="0"/>
              <a:t>Kryteria premiujące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8075240" cy="47853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2200" dirty="0" smtClean="0">
                <a:solidFill>
                  <a:schemeClr val="tx1"/>
                </a:solidFill>
              </a:rPr>
              <a:t>3. </a:t>
            </a:r>
            <a:r>
              <a:rPr lang="pl-PL" sz="2300" dirty="0" smtClean="0">
                <a:solidFill>
                  <a:schemeClr val="tx1"/>
                </a:solidFill>
              </a:rPr>
              <a:t>Projekt przewiduje udzielanie świadczeń zdrowotnych 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na terenach wskazanych przez Centralny Ośrodek Koordynujący przy Centrum Onkologii – Instytut 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im. Marii Skłodowskiej-Curie jako tzw. „białe plamy”, 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z wyjątkiem sytuacji, w których „biała plama”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 w zakresie profilaktyki  raka szyjki macicy występuje 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na terenie miast powyżej 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100 000 ludności.</a:t>
            </a:r>
          </a:p>
          <a:p>
            <a:pPr marL="0" indent="0" algn="ctr">
              <a:buNone/>
            </a:pPr>
            <a:endParaRPr lang="pl-PL" sz="23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2300" dirty="0" smtClean="0">
                <a:solidFill>
                  <a:schemeClr val="tx1"/>
                </a:solidFill>
              </a:rPr>
              <a:t>4. Projekt przewiduje udzielanie świadczeń zdrowotnych 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w zakresie działań profilaktycznych osobom zamieszkałym w miejscowościach poniżej 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20 tys. mieszkańców, w tym </a:t>
            </a:r>
            <a:br>
              <a:rPr lang="pl-PL" sz="2300" dirty="0" smtClean="0">
                <a:solidFill>
                  <a:schemeClr val="tx1"/>
                </a:solidFill>
              </a:rPr>
            </a:br>
            <a:r>
              <a:rPr lang="pl-PL" sz="2300" dirty="0" smtClean="0">
                <a:solidFill>
                  <a:schemeClr val="tx1"/>
                </a:solidFill>
              </a:rPr>
              <a:t>w szczególności na obszarach wiejskich</a:t>
            </a:r>
            <a:endParaRPr lang="pl-PL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87629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196752"/>
          </a:xfrm>
        </p:spPr>
        <p:txBody>
          <a:bodyPr/>
          <a:lstStyle/>
          <a:p>
            <a:r>
              <a:rPr lang="pl-PL" sz="3400" dirty="0"/>
              <a:t>Kryteria premiujące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/>
          <a:lstStyle/>
          <a:p>
            <a:pPr marL="0" lvl="0" indent="0" algn="ctr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Projekty otrzymują premię punktową w przypadku otrzymania minimum punktów za spełnienie kryteriów merytorycznych oraz spełniają wybrane lub wszystkie kryteria premiujące.</a:t>
            </a:r>
          </a:p>
          <a:p>
            <a:pPr marL="0" lvl="0" indent="0" algn="ctr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Ocena </a:t>
            </a:r>
            <a:r>
              <a:rPr lang="pl-PL" dirty="0">
                <a:solidFill>
                  <a:schemeClr val="tx1"/>
                </a:solidFill>
              </a:rPr>
              <a:t>spełniania kryteriów premiujących polega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na </a:t>
            </a:r>
            <a:r>
              <a:rPr lang="pl-PL" dirty="0">
                <a:solidFill>
                  <a:schemeClr val="tx1"/>
                </a:solidFill>
              </a:rPr>
              <a:t>przyznaniu 0 punktów jeśli projekt nie spełnia </a:t>
            </a:r>
            <a:endParaRPr lang="pl-PL" dirty="0" smtClean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danego </a:t>
            </a:r>
            <a:r>
              <a:rPr lang="pl-PL" dirty="0">
                <a:solidFill>
                  <a:schemeClr val="tx1"/>
                </a:solidFill>
              </a:rPr>
              <a:t>kryterium albo zdefiniowanej z góry liczby punktów równej wadze punktowej </a:t>
            </a:r>
            <a:endParaRPr lang="pl-PL" dirty="0" smtClean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jeśli </a:t>
            </a:r>
            <a:r>
              <a:rPr lang="pl-PL" dirty="0">
                <a:solidFill>
                  <a:schemeClr val="tx1"/>
                </a:solidFill>
              </a:rPr>
              <a:t>projekt spełnia kryterium.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32477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404665"/>
            <a:ext cx="7628384" cy="720079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Rozstrzygnięcie konkursu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704856" cy="4968552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chemeClr val="tx1"/>
                </a:solidFill>
              </a:rPr>
              <a:t>Po rozstrzygnięciu konkursu, informacja 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o projektach, które uzyskały wymaganą liczbę punktów, z wyróżnieniem projektów wybranych do dofinansowania, zostanie umieszczona na: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 - stronie internetowej WUP w Białymstoku,</a:t>
            </a:r>
          </a:p>
          <a:p>
            <a:pPr marL="342900" indent="-342900">
              <a:buFontTx/>
              <a:buChar char="-"/>
            </a:pPr>
            <a:r>
              <a:rPr lang="pl-PL" sz="2800" dirty="0" smtClean="0">
                <a:solidFill>
                  <a:schemeClr val="tx1"/>
                </a:solidFill>
              </a:rPr>
              <a:t>stornie IZ,</a:t>
            </a:r>
          </a:p>
          <a:p>
            <a:pPr marL="342900" indent="-342900">
              <a:buFontTx/>
              <a:buChar char="-"/>
            </a:pPr>
            <a:r>
              <a:rPr lang="pl-PL" sz="2800" dirty="0" smtClean="0">
                <a:solidFill>
                  <a:schemeClr val="tx1"/>
                </a:solidFill>
              </a:rPr>
              <a:t>oraz na portalu FE.</a:t>
            </a:r>
          </a:p>
          <a:p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3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>
                <a:solidFill>
                  <a:schemeClr val="tx1"/>
                </a:solidFill>
              </a:rPr>
              <a:t>Wojewódzki Urząd Pracy w Białymstoku </a:t>
            </a:r>
            <a:r>
              <a:rPr lang="pl-PL" sz="2800" dirty="0" smtClean="0">
                <a:solidFill>
                  <a:schemeClr val="tx1"/>
                </a:solidFill>
              </a:rPr>
              <a:t>podczas realizacji swoich działań kieruje </a:t>
            </a:r>
            <a:r>
              <a:rPr lang="pl-PL" sz="2800" dirty="0">
                <a:solidFill>
                  <a:schemeClr val="tx1"/>
                </a:solidFill>
              </a:rPr>
              <a:t>się </a:t>
            </a:r>
            <a:endParaRPr lang="pl-PL" sz="2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„</a:t>
            </a:r>
            <a:r>
              <a:rPr lang="pl-PL" sz="2800" dirty="0">
                <a:solidFill>
                  <a:schemeClr val="tx1"/>
                </a:solidFill>
              </a:rPr>
              <a:t>Polityką przeciwdziałania nadużyciom finansowym </a:t>
            </a:r>
            <a:r>
              <a:rPr lang="pl-PL" sz="2800" dirty="0" smtClean="0">
                <a:solidFill>
                  <a:schemeClr val="tx1"/>
                </a:solidFill>
              </a:rPr>
              <a:t>w </a:t>
            </a:r>
            <a:r>
              <a:rPr lang="pl-PL" sz="2800" dirty="0">
                <a:solidFill>
                  <a:schemeClr val="tx1"/>
                </a:solidFill>
              </a:rPr>
              <a:t>Wojewódzkim Urzędzie Pracy </a:t>
            </a: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w Białymstoku”</a:t>
            </a: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2800" dirty="0">
                <a:solidFill>
                  <a:schemeClr val="tx1"/>
                </a:solidFill>
              </a:rPr>
              <a:t>w</a:t>
            </a:r>
            <a:r>
              <a:rPr lang="pl-PL" sz="2800" dirty="0" smtClean="0">
                <a:solidFill>
                  <a:schemeClr val="tx1"/>
                </a:solidFill>
              </a:rPr>
              <a:t>upbialystok.praca.gov.pl</a:t>
            </a: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2844490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spcAft>
                <a:spcPts val="1800"/>
              </a:spcAft>
              <a:buNone/>
            </a:pPr>
            <a:endParaRPr lang="pl-PL" sz="5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5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Dziękuję </a:t>
            </a:r>
            <a:r>
              <a:rPr lang="pl-PL" sz="5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za uwagę</a:t>
            </a:r>
            <a:endParaRPr lang="pl-PL" sz="4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Punkt </a:t>
            </a:r>
            <a:r>
              <a:rPr lang="pl-PL" dirty="0">
                <a:solidFill>
                  <a:schemeClr val="tx1"/>
                </a:solidFill>
              </a:rPr>
              <a:t>K</a:t>
            </a:r>
            <a:r>
              <a:rPr lang="pl-PL" dirty="0" smtClean="0">
                <a:solidFill>
                  <a:schemeClr val="tx1"/>
                </a:solidFill>
              </a:rPr>
              <a:t>ontaktowy 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Wojewódzkiego Urzędu Pracy w Białymstoku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u</a:t>
            </a:r>
            <a:r>
              <a:rPr lang="pl-PL" dirty="0" smtClean="0">
                <a:solidFill>
                  <a:schemeClr val="tx1"/>
                </a:solidFill>
              </a:rPr>
              <a:t>l. Pogodna 22, pokój 02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15-354 Białystok</a:t>
            </a:r>
          </a:p>
          <a:p>
            <a:pPr marL="0" indent="0" algn="ctr">
              <a:buNone/>
            </a:pPr>
            <a:r>
              <a:rPr lang="pl-PL" dirty="0" err="1" smtClean="0">
                <a:solidFill>
                  <a:schemeClr val="tx1"/>
                </a:solidFill>
              </a:rPr>
              <a:t>pn</a:t>
            </a:r>
            <a:r>
              <a:rPr lang="pl-PL" dirty="0" smtClean="0">
                <a:solidFill>
                  <a:schemeClr val="tx1"/>
                </a:solidFill>
              </a:rPr>
              <a:t>: 8.00 – 16.00</a:t>
            </a:r>
          </a:p>
          <a:p>
            <a:pPr marL="0" indent="0" algn="ctr">
              <a:buNone/>
            </a:pPr>
            <a:r>
              <a:rPr lang="pl-PL" dirty="0" err="1" smtClean="0">
                <a:solidFill>
                  <a:schemeClr val="tx1"/>
                </a:solidFill>
              </a:rPr>
              <a:t>wt-pt</a:t>
            </a:r>
            <a:r>
              <a:rPr lang="pl-PL" dirty="0" smtClean="0">
                <a:solidFill>
                  <a:schemeClr val="tx1"/>
                </a:solidFill>
              </a:rPr>
              <a:t>: 7.30 – 15.30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t</a:t>
            </a:r>
            <a:r>
              <a:rPr lang="pl-PL" dirty="0" smtClean="0">
                <a:solidFill>
                  <a:schemeClr val="tx1"/>
                </a:solidFill>
              </a:rPr>
              <a:t>el. 85 74 97 247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e</a:t>
            </a:r>
            <a:r>
              <a:rPr lang="pl-PL" dirty="0" smtClean="0">
                <a:solidFill>
                  <a:schemeClr val="tx1"/>
                </a:solidFill>
              </a:rPr>
              <a:t>-mail: informacja.efs@wup.wrotapodlasia.pl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5" name="Obraz 1" descr="Zestaw logotypowkolor_CMYK_EFS-01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6480175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74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124744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Program profilaktyki raka szyjki macicy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pl-PL" sz="2200" dirty="0" smtClean="0">
                <a:solidFill>
                  <a:schemeClr val="tx1"/>
                </a:solidFill>
              </a:rPr>
              <a:t>Ponadto:</a:t>
            </a:r>
          </a:p>
          <a:p>
            <a:r>
              <a:rPr lang="pl-PL" sz="2200" dirty="0" smtClean="0">
                <a:solidFill>
                  <a:schemeClr val="tx1"/>
                </a:solidFill>
              </a:rPr>
              <a:t>Projekty powinny koncentrować się na dotarciu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do kobiet, które na podstawie Systemu Informatycznego Monitorowania Profilaktyki nie wykonywały badań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w kierunku raka szyjki macicy, a kwalifikują się do udziału w programie – co najmniej 20% uczestników projektu.</a:t>
            </a:r>
          </a:p>
          <a:p>
            <a:r>
              <a:rPr lang="pl-PL" sz="2200" dirty="0" smtClean="0">
                <a:solidFill>
                  <a:schemeClr val="tx1"/>
                </a:solidFill>
              </a:rPr>
              <a:t>Projekty powinny być realizowane w partnerstwie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z co najmniej jedną placówką POZ.</a:t>
            </a:r>
          </a:p>
          <a:p>
            <a:r>
              <a:rPr lang="pl-PL" sz="2200" dirty="0" smtClean="0">
                <a:solidFill>
                  <a:schemeClr val="tx1"/>
                </a:solidFill>
              </a:rPr>
              <a:t>Projekty powinny przewidywać udział położnych </a:t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w wykonywaniu badań cytologicznych.</a:t>
            </a:r>
            <a:endParaRPr lang="pl-P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880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5824</TotalTime>
  <Words>2287</Words>
  <Application>Microsoft Office PowerPoint</Application>
  <PresentationFormat>Pokaz na ekranie (4:3)</PresentationFormat>
  <Paragraphs>436</Paragraphs>
  <Slides>84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84</vt:i4>
      </vt:variant>
    </vt:vector>
  </HeadingPairs>
  <TitlesOfParts>
    <vt:vector size="85" baseType="lpstr">
      <vt:lpstr>Kierownictwo</vt:lpstr>
      <vt:lpstr>  Spotkanie informacyjne dotyczące konkursu o numerze RPPD.02.05.00-IP.01-20-001/16 w ramach  Regionalnego Programu Operacyjnego Województwa Podlaskiego  na lata 2014-2020</vt:lpstr>
      <vt:lpstr>Informacje ogólne</vt:lpstr>
      <vt:lpstr>Typy projektów przewidziane do realizacji</vt:lpstr>
      <vt:lpstr>Typy projektów przewidziane do realizacji</vt:lpstr>
      <vt:lpstr>Program profilaktyki raka piersi</vt:lpstr>
      <vt:lpstr>Program profilaktyki raka piersi</vt:lpstr>
      <vt:lpstr>Program profilaktyki raka piersi</vt:lpstr>
      <vt:lpstr>      Program profilaktyki raka szyjki macicy</vt:lpstr>
      <vt:lpstr>Program profilaktyki raka szyjki macicy</vt:lpstr>
      <vt:lpstr>Program profilaktyki raka szyjki macicy</vt:lpstr>
      <vt:lpstr>Typy projektów przewidziane do realizacji</vt:lpstr>
      <vt:lpstr>Program profilaktyki raka jelita grubego</vt:lpstr>
      <vt:lpstr>Program profilaktyki raka jelita grubego</vt:lpstr>
      <vt:lpstr>Program profilaktyki raka jelita grubego</vt:lpstr>
      <vt:lpstr>Typy projektów przewidziane do realizacji</vt:lpstr>
      <vt:lpstr>Typy projektów przewidziane do realizacji</vt:lpstr>
      <vt:lpstr>Kwota przeznaczona na konkurs</vt:lpstr>
      <vt:lpstr>Wkład własny</vt:lpstr>
      <vt:lpstr>Wkład własny</vt:lpstr>
      <vt:lpstr>Podmioty uprawnione do ubiegania się o dofinansowanie</vt:lpstr>
      <vt:lpstr>Podmioty uprawnione do ubiegania się o dofinansowanie</vt:lpstr>
      <vt:lpstr>Podmioty uprawnione do ubiegania się o dofinansowanie</vt:lpstr>
      <vt:lpstr>Podmioty uprawnione do ubiegania się o dofinansowanie</vt:lpstr>
      <vt:lpstr>Podmioty uprawnione do ubiegania się o dofinansowanie</vt:lpstr>
      <vt:lpstr>Podmioty występujące wspólnie (partnerstwo)</vt:lpstr>
      <vt:lpstr>Podmioty występujące wspólnie (partnerstwo)</vt:lpstr>
      <vt:lpstr>Uczestnicy projektu</vt:lpstr>
      <vt:lpstr>Uczestnicy projektu</vt:lpstr>
      <vt:lpstr>Okres realizacji projektu</vt:lpstr>
      <vt:lpstr>Okres realizacji projektu</vt:lpstr>
      <vt:lpstr>Wymagania odnośnie wskaźników w projekcie</vt:lpstr>
      <vt:lpstr>Wymagania odnośnie wskaźników w projekcie</vt:lpstr>
      <vt:lpstr>Szczegółowy budżet projektu</vt:lpstr>
      <vt:lpstr>Szczegółowy budżet projektu</vt:lpstr>
      <vt:lpstr>Kategorie kosztów dla konkursu</vt:lpstr>
      <vt:lpstr>Kategorie kosztów dla konkursu</vt:lpstr>
      <vt:lpstr>Szczegółowy budżet projektu</vt:lpstr>
      <vt:lpstr>Szczegółowy budżet projektu</vt:lpstr>
      <vt:lpstr>Szczegółowy budżet projektu</vt:lpstr>
      <vt:lpstr>Szczegółowy budżet projektu</vt:lpstr>
      <vt:lpstr>Szczegółowy budżet projektu</vt:lpstr>
      <vt:lpstr>Szczegółowy budżet projektu</vt:lpstr>
      <vt:lpstr>Cross-financing i środki trwałe</vt:lpstr>
      <vt:lpstr>Środki trwałe</vt:lpstr>
      <vt:lpstr>Pomoc de minimis i pomoc publiczna</vt:lpstr>
      <vt:lpstr>Procedura składania wniosków o dofinansowanie</vt:lpstr>
      <vt:lpstr>Procedura składania wniosków o dofinansowanie</vt:lpstr>
      <vt:lpstr>Procedura składania wniosków o dofinansowanie</vt:lpstr>
      <vt:lpstr>Uzupełnienie lub poprawienie wniosków o dofinansowanie</vt:lpstr>
      <vt:lpstr>Uzupełnienie lub poprawienie wniosków o dofinansowanie</vt:lpstr>
      <vt:lpstr>Ocena projektów</vt:lpstr>
      <vt:lpstr>Ocena projektów – ocena formalna</vt:lpstr>
      <vt:lpstr>Ocena formalna –  kryteria formalne</vt:lpstr>
      <vt:lpstr>Ocena formalna – kryteria formalne</vt:lpstr>
      <vt:lpstr>Ocena formalna – kryteria formalne</vt:lpstr>
      <vt:lpstr>Ocena formalna – kryteria formalne</vt:lpstr>
      <vt:lpstr>Ocena formalna – kryteria formalne</vt:lpstr>
      <vt:lpstr>Ocena projektów – kryteria formalne</vt:lpstr>
      <vt:lpstr>Ocena formalna – kryteria dopuszczające szczególne</vt:lpstr>
      <vt:lpstr>Ocena formalna – kryteria dopuszczające szczególne</vt:lpstr>
      <vt:lpstr>Ocena formalna – kryteria dopuszczające szczególne</vt:lpstr>
      <vt:lpstr>Ocena formalna – kryteria dopuszczające szczególne</vt:lpstr>
      <vt:lpstr>Ocena formalna – kryteria dopuszczające szczególne</vt:lpstr>
      <vt:lpstr>Ocena formalna – kryteria dopuszczające szczególne</vt:lpstr>
      <vt:lpstr>Ocena formalna</vt:lpstr>
      <vt:lpstr>Ocena projektów – ocena merytoryczna</vt:lpstr>
      <vt:lpstr>Ocena merytoryczna – kryteria merytoryczne</vt:lpstr>
      <vt:lpstr>Ocena merytoryczna – kryteria merytoryczne</vt:lpstr>
      <vt:lpstr>Ocena merytoryczna – kryteria merytoryczne</vt:lpstr>
      <vt:lpstr>Ocena merytoryczna – kryteria merytoryczne</vt:lpstr>
      <vt:lpstr>Ocena merytoryczna – kryteria merytoryczne</vt:lpstr>
      <vt:lpstr>Ocena merytoryczna – kryteria merytoryczne</vt:lpstr>
      <vt:lpstr>Ocena merytoryczna – kryteria merytoryczne</vt:lpstr>
      <vt:lpstr>Ocena merytoryczna – kryteria merytoryczne</vt:lpstr>
      <vt:lpstr>Ocena merytoryczna – kryteria dopuszczające ogólne</vt:lpstr>
      <vt:lpstr>Ocena merytoryczna – kryteria dopuszczające ogólne</vt:lpstr>
      <vt:lpstr>Ocena merytoryczna – kryteria dopuszczające ogólne</vt:lpstr>
      <vt:lpstr>Ocena merytoryczna – kryteria dopuszczające ogólne</vt:lpstr>
      <vt:lpstr>Kryteria premiujące</vt:lpstr>
      <vt:lpstr>Kryteria premiujące</vt:lpstr>
      <vt:lpstr>Kryteria premiujące</vt:lpstr>
      <vt:lpstr>Rozstrzygnięcie konkursu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Tekień</dc:creator>
  <cp:lastModifiedBy>Małgorzata Drozdowska</cp:lastModifiedBy>
  <cp:revision>647</cp:revision>
  <cp:lastPrinted>2015-02-20T09:02:10Z</cp:lastPrinted>
  <dcterms:created xsi:type="dcterms:W3CDTF">2015-02-16T07:28:00Z</dcterms:created>
  <dcterms:modified xsi:type="dcterms:W3CDTF">2016-12-02T07:20:13Z</dcterms:modified>
</cp:coreProperties>
</file>